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notesSlides/notesSlide19.xml" ContentType="application/vnd.openxmlformats-officedocument.presentationml.notesSlide+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notesSlides/notesSlide20.xml" ContentType="application/vnd.openxmlformats-officedocument.presentationml.notesSlide+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notesSlides/notesSlide21.xml" ContentType="application/vnd.openxmlformats-officedocument.presentationml.notesSlide+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notesSlides/notesSlide22.xml" ContentType="application/vnd.openxmlformats-officedocument.presentationml.notesSlide+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notesSlides/notesSlide23.xml" ContentType="application/vnd.openxmlformats-officedocument.presentationml.notesSlide+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notesSlides/notesSlide24.xml" ContentType="application/vnd.openxmlformats-officedocument.presentationml.notesSlide+xml"/>
  <Override PartName="/ppt/ink/ink85.xml" ContentType="application/inkml+xml"/>
  <Override PartName="/ppt/ink/ink86.xml" ContentType="application/inkml+xml"/>
  <Override PartName="/ppt/ink/ink87.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4" r:id="rId5"/>
  </p:sldMasterIdLst>
  <p:notesMasterIdLst>
    <p:notesMasterId r:id="rId78"/>
  </p:notesMasterIdLst>
  <p:sldIdLst>
    <p:sldId id="314" r:id="rId6"/>
    <p:sldId id="2147374955" r:id="rId7"/>
    <p:sldId id="294" r:id="rId8"/>
    <p:sldId id="2147374899" r:id="rId9"/>
    <p:sldId id="2147374900" r:id="rId10"/>
    <p:sldId id="2147374901" r:id="rId11"/>
    <p:sldId id="2147374902" r:id="rId12"/>
    <p:sldId id="2147374903" r:id="rId13"/>
    <p:sldId id="2147374907" r:id="rId14"/>
    <p:sldId id="2147374904" r:id="rId15"/>
    <p:sldId id="2145708289" r:id="rId16"/>
    <p:sldId id="2145708288" r:id="rId17"/>
    <p:sldId id="2145708199" r:id="rId18"/>
    <p:sldId id="2145708339" r:id="rId19"/>
    <p:sldId id="2147374905" r:id="rId20"/>
    <p:sldId id="2145708347" r:id="rId21"/>
    <p:sldId id="2147374916" r:id="rId22"/>
    <p:sldId id="2145708292" r:id="rId23"/>
    <p:sldId id="2147374906" r:id="rId24"/>
    <p:sldId id="2147374908" r:id="rId25"/>
    <p:sldId id="2147374911" r:id="rId26"/>
    <p:sldId id="2145708239" r:id="rId27"/>
    <p:sldId id="2147374912" r:id="rId28"/>
    <p:sldId id="2147374919" r:id="rId29"/>
    <p:sldId id="2147374915" r:id="rId30"/>
    <p:sldId id="2147374909" r:id="rId31"/>
    <p:sldId id="2147374927" r:id="rId32"/>
    <p:sldId id="2147374928" r:id="rId33"/>
    <p:sldId id="2147374930" r:id="rId34"/>
    <p:sldId id="2147374931" r:id="rId35"/>
    <p:sldId id="2147374932" r:id="rId36"/>
    <p:sldId id="2147374936" r:id="rId37"/>
    <p:sldId id="2147374935" r:id="rId38"/>
    <p:sldId id="2147374933" r:id="rId39"/>
    <p:sldId id="2147374937" r:id="rId40"/>
    <p:sldId id="2147374953" r:id="rId41"/>
    <p:sldId id="2147374954" r:id="rId42"/>
    <p:sldId id="2147374938" r:id="rId43"/>
    <p:sldId id="2147374934" r:id="rId44"/>
    <p:sldId id="2147374913" r:id="rId45"/>
    <p:sldId id="2147374914" r:id="rId46"/>
    <p:sldId id="2147374956" r:id="rId47"/>
    <p:sldId id="2145708346" r:id="rId48"/>
    <p:sldId id="2147374898" r:id="rId49"/>
    <p:sldId id="2147374920" r:id="rId50"/>
    <p:sldId id="2145707268" r:id="rId51"/>
    <p:sldId id="2145707267" r:id="rId52"/>
    <p:sldId id="2147374939" r:id="rId53"/>
    <p:sldId id="2145708338" r:id="rId54"/>
    <p:sldId id="2147374922" r:id="rId55"/>
    <p:sldId id="2147374923" r:id="rId56"/>
    <p:sldId id="2147374921" r:id="rId57"/>
    <p:sldId id="2147374924" r:id="rId58"/>
    <p:sldId id="2147374925" r:id="rId59"/>
    <p:sldId id="2145708298" r:id="rId60"/>
    <p:sldId id="2145708342" r:id="rId61"/>
    <p:sldId id="295" r:id="rId62"/>
    <p:sldId id="2147374940" r:id="rId63"/>
    <p:sldId id="2147374941" r:id="rId64"/>
    <p:sldId id="2147374942" r:id="rId65"/>
    <p:sldId id="2147374944" r:id="rId66"/>
    <p:sldId id="2147374945" r:id="rId67"/>
    <p:sldId id="2147374946" r:id="rId68"/>
    <p:sldId id="2147374947" r:id="rId69"/>
    <p:sldId id="2147374943" r:id="rId70"/>
    <p:sldId id="2145708343" r:id="rId71"/>
    <p:sldId id="2147374951" r:id="rId72"/>
    <p:sldId id="2147374952" r:id="rId73"/>
    <p:sldId id="2147374948" r:id="rId74"/>
    <p:sldId id="2147374950" r:id="rId75"/>
    <p:sldId id="2147374957" r:id="rId76"/>
    <p:sldId id="27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6D9708-954F-7370-9701-FC8C1B4BDA0C}" name="Carolyn Alvis (Wiltshire)" initials="CA(" userId="S-1-5-21-4217636554-2594340570-1999527417-6614" providerId="AD"/>
  <p188:author id="{8084504F-1437-E65B-6D6C-F3BA5CA2F637}" name="Judith Sellers (Wiltshire)" initials="JS(" userId="S::Judith.Sellers@hcrgcaregroup.com::d0b5556b-1501-48ea-90cf-5e661ce3a554" providerId="AD"/>
  <p188:author id="{921EA8C8-F6B8-C00D-0D25-1B494EDA0958}" name="Anna Dobie (Wiltshire)" initials="AD(" userId="S::Anna.Dobie@hcrgcaregroup.com::db63fc0c-284b-4205-843f-844e43198b26" providerId="AD"/>
  <p188:author id="{3AE4ECF5-74F7-1090-7AAF-E504B166C8A1}" name="Carolyn Alvis (Wiltshire)" initials="CA(" userId="S::Carolyn.Alvis@hcrgcaregroup.com::5ec3c266-28cf-4c2f-b8fd-6546133fec5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2259"/>
    <a:srgbClr val="98AEC2"/>
    <a:srgbClr val="C1CDD8"/>
    <a:srgbClr val="DCE2E8"/>
    <a:srgbClr val="F39204"/>
    <a:srgbClr val="882038"/>
    <a:srgbClr val="2E4E9C"/>
    <a:srgbClr val="3C3C3B"/>
    <a:srgbClr val="282F38"/>
    <a:srgbClr val="B71D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79430" autoAdjust="0"/>
  </p:normalViewPr>
  <p:slideViewPr>
    <p:cSldViewPr snapToGrid="0">
      <p:cViewPr varScale="1">
        <p:scale>
          <a:sx n="47" d="100"/>
          <a:sy n="47" d="100"/>
        </p:scale>
        <p:origin x="14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35D110-7EF2-4E30-AE4C-1782518DBA9F}"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F1499396-F6DA-4B00-A4AB-56589B8F7865}">
      <dgm:prSet/>
      <dgm:spPr/>
      <dgm:t>
        <a:bodyPr/>
        <a:lstStyle/>
        <a:p>
          <a:r>
            <a:rPr lang="en-GB" dirty="0"/>
            <a:t>How this training works</a:t>
          </a:r>
          <a:endParaRPr lang="en-US" dirty="0"/>
        </a:p>
      </dgm:t>
    </dgm:pt>
    <dgm:pt modelId="{1DB32253-6D20-468C-955C-C7A256668DE9}" type="parTrans" cxnId="{A583F47B-D5D6-410D-B66A-8B358799B8D6}">
      <dgm:prSet/>
      <dgm:spPr/>
      <dgm:t>
        <a:bodyPr/>
        <a:lstStyle/>
        <a:p>
          <a:endParaRPr lang="en-US"/>
        </a:p>
      </dgm:t>
    </dgm:pt>
    <dgm:pt modelId="{C62D5F57-82ED-4087-968C-EC3AF10181E8}" type="sibTrans" cxnId="{A583F47B-D5D6-410D-B66A-8B358799B8D6}">
      <dgm:prSet/>
      <dgm:spPr/>
      <dgm:t>
        <a:bodyPr/>
        <a:lstStyle/>
        <a:p>
          <a:endParaRPr lang="en-US"/>
        </a:p>
      </dgm:t>
    </dgm:pt>
    <dgm:pt modelId="{955BA17C-E083-43FD-8F88-CB82B3759C48}">
      <dgm:prSet/>
      <dgm:spPr/>
      <dgm:t>
        <a:bodyPr/>
        <a:lstStyle/>
        <a:p>
          <a:r>
            <a:rPr lang="en-GB"/>
            <a:t>Aims</a:t>
          </a:r>
          <a:endParaRPr lang="en-US"/>
        </a:p>
      </dgm:t>
    </dgm:pt>
    <dgm:pt modelId="{82DF6E16-274E-4BDC-9047-6EE5151E1D1F}" type="parTrans" cxnId="{F6A6034E-E2FA-4D61-A7E8-6667FF2C1C8A}">
      <dgm:prSet/>
      <dgm:spPr/>
      <dgm:t>
        <a:bodyPr/>
        <a:lstStyle/>
        <a:p>
          <a:endParaRPr lang="en-US"/>
        </a:p>
      </dgm:t>
    </dgm:pt>
    <dgm:pt modelId="{71F501AC-3CAB-498F-A088-290427CB5E31}" type="sibTrans" cxnId="{F6A6034E-E2FA-4D61-A7E8-6667FF2C1C8A}">
      <dgm:prSet/>
      <dgm:spPr/>
      <dgm:t>
        <a:bodyPr/>
        <a:lstStyle/>
        <a:p>
          <a:endParaRPr lang="en-US"/>
        </a:p>
      </dgm:t>
    </dgm:pt>
    <dgm:pt modelId="{0313451B-ED18-4476-913E-B676CDF01463}">
      <dgm:prSet/>
      <dgm:spPr/>
      <dgm:t>
        <a:bodyPr/>
        <a:lstStyle/>
        <a:p>
          <a:r>
            <a:rPr lang="en-GB"/>
            <a:t>Context and key principles</a:t>
          </a:r>
          <a:endParaRPr lang="en-US"/>
        </a:p>
      </dgm:t>
    </dgm:pt>
    <dgm:pt modelId="{8C0D56D4-E589-447B-92D4-39D5947FF4D0}" type="parTrans" cxnId="{2D1D6E3D-3C38-4084-85AD-FDE495244C0D}">
      <dgm:prSet/>
      <dgm:spPr/>
      <dgm:t>
        <a:bodyPr/>
        <a:lstStyle/>
        <a:p>
          <a:endParaRPr lang="en-US"/>
        </a:p>
      </dgm:t>
    </dgm:pt>
    <dgm:pt modelId="{D449E63D-3C20-4BEB-9D89-C18CA6A0D622}" type="sibTrans" cxnId="{2D1D6E3D-3C38-4084-85AD-FDE495244C0D}">
      <dgm:prSet/>
      <dgm:spPr/>
      <dgm:t>
        <a:bodyPr/>
        <a:lstStyle/>
        <a:p>
          <a:endParaRPr lang="en-US"/>
        </a:p>
      </dgm:t>
    </dgm:pt>
    <dgm:pt modelId="{8F11704F-A5EA-4509-8B60-8E03F6A2BD67}">
      <dgm:prSet/>
      <dgm:spPr/>
      <dgm:t>
        <a:bodyPr/>
        <a:lstStyle/>
        <a:p>
          <a:r>
            <a:rPr lang="en-GB"/>
            <a:t>Needs Led Approach:</a:t>
          </a:r>
          <a:endParaRPr lang="en-US"/>
        </a:p>
      </dgm:t>
    </dgm:pt>
    <dgm:pt modelId="{58E5E1D4-84E1-4659-A1C6-ABB6730E4B2A}" type="parTrans" cxnId="{58A8DF3E-5754-4EE8-A727-37D6153A8619}">
      <dgm:prSet/>
      <dgm:spPr/>
      <dgm:t>
        <a:bodyPr/>
        <a:lstStyle/>
        <a:p>
          <a:endParaRPr lang="en-US"/>
        </a:p>
      </dgm:t>
    </dgm:pt>
    <dgm:pt modelId="{3E76EFDB-A695-43BB-B87D-76FE39B64987}" type="sibTrans" cxnId="{58A8DF3E-5754-4EE8-A727-37D6153A8619}">
      <dgm:prSet/>
      <dgm:spPr/>
      <dgm:t>
        <a:bodyPr/>
        <a:lstStyle/>
        <a:p>
          <a:endParaRPr lang="en-US"/>
        </a:p>
      </dgm:t>
    </dgm:pt>
    <dgm:pt modelId="{DF94C0ED-B136-42D9-B2C1-FECC85304594}">
      <dgm:prSet/>
      <dgm:spPr/>
      <dgm:t>
        <a:bodyPr/>
        <a:lstStyle/>
        <a:p>
          <a:r>
            <a:rPr lang="en-GB"/>
            <a:t>Understanding and Identifying Needs- How to use the Needs Led Approach Kit</a:t>
          </a:r>
          <a:endParaRPr lang="en-US"/>
        </a:p>
      </dgm:t>
    </dgm:pt>
    <dgm:pt modelId="{1C26EED0-E507-43C5-9BF1-C3D64EC55E1B}" type="parTrans" cxnId="{3E1383FB-27A4-4B3F-8959-6BB0ABFC7BB7}">
      <dgm:prSet/>
      <dgm:spPr/>
      <dgm:t>
        <a:bodyPr/>
        <a:lstStyle/>
        <a:p>
          <a:endParaRPr lang="en-US"/>
        </a:p>
      </dgm:t>
    </dgm:pt>
    <dgm:pt modelId="{0D8B7081-3ADF-4365-A707-07F2BE104994}" type="sibTrans" cxnId="{3E1383FB-27A4-4B3F-8959-6BB0ABFC7BB7}">
      <dgm:prSet/>
      <dgm:spPr/>
      <dgm:t>
        <a:bodyPr/>
        <a:lstStyle/>
        <a:p>
          <a:endParaRPr lang="en-US"/>
        </a:p>
      </dgm:t>
    </dgm:pt>
    <dgm:pt modelId="{C076EB00-C4B0-444A-858C-04E57F10F0B0}">
      <dgm:prSet/>
      <dgm:spPr/>
      <dgm:t>
        <a:bodyPr/>
        <a:lstStyle/>
        <a:p>
          <a:r>
            <a:rPr lang="en-GB" dirty="0"/>
            <a:t>Supporting Identified Needs- How to create a meaningful Action Plan </a:t>
          </a:r>
          <a:endParaRPr lang="en-US" dirty="0"/>
        </a:p>
      </dgm:t>
    </dgm:pt>
    <dgm:pt modelId="{24998FD4-79EE-45BC-90E4-C626B4DCB963}" type="parTrans" cxnId="{8A07A857-242A-4D8D-9BD1-3CAACD1815F7}">
      <dgm:prSet/>
      <dgm:spPr/>
      <dgm:t>
        <a:bodyPr/>
        <a:lstStyle/>
        <a:p>
          <a:endParaRPr lang="en-US"/>
        </a:p>
      </dgm:t>
    </dgm:pt>
    <dgm:pt modelId="{04A5CDAD-9E6F-4B7E-8556-024CD85620AB}" type="sibTrans" cxnId="{8A07A857-242A-4D8D-9BD1-3CAACD1815F7}">
      <dgm:prSet/>
      <dgm:spPr/>
      <dgm:t>
        <a:bodyPr/>
        <a:lstStyle/>
        <a:p>
          <a:endParaRPr lang="en-US"/>
        </a:p>
      </dgm:t>
    </dgm:pt>
    <dgm:pt modelId="{8E12A2EB-CA9C-4592-ACCF-95F1C5331C80}">
      <dgm:prSet/>
      <dgm:spPr/>
      <dgm:t>
        <a:bodyPr/>
        <a:lstStyle/>
        <a:p>
          <a:r>
            <a:rPr lang="en-GB" dirty="0"/>
            <a:t>FAQs and contact details</a:t>
          </a:r>
          <a:endParaRPr lang="en-US" dirty="0"/>
        </a:p>
      </dgm:t>
    </dgm:pt>
    <dgm:pt modelId="{B51F57A3-207A-42C5-AC72-841B26B141E6}" type="parTrans" cxnId="{B135231B-8F77-41E2-939B-84F8475630A7}">
      <dgm:prSet/>
      <dgm:spPr/>
      <dgm:t>
        <a:bodyPr/>
        <a:lstStyle/>
        <a:p>
          <a:endParaRPr lang="en-US"/>
        </a:p>
      </dgm:t>
    </dgm:pt>
    <dgm:pt modelId="{283111E7-AE72-4D00-B2C1-6C72AC15B0B8}" type="sibTrans" cxnId="{B135231B-8F77-41E2-939B-84F8475630A7}">
      <dgm:prSet/>
      <dgm:spPr/>
      <dgm:t>
        <a:bodyPr/>
        <a:lstStyle/>
        <a:p>
          <a:endParaRPr lang="en-US"/>
        </a:p>
      </dgm:t>
    </dgm:pt>
    <dgm:pt modelId="{9DFBAAAB-B6CA-4732-A2DB-748156119572}">
      <dgm:prSet/>
      <dgm:spPr/>
      <dgm:t>
        <a:bodyPr/>
        <a:lstStyle/>
        <a:p>
          <a:r>
            <a:rPr lang="en-US" dirty="0"/>
            <a:t>Case Study</a:t>
          </a:r>
        </a:p>
      </dgm:t>
    </dgm:pt>
    <dgm:pt modelId="{F7819BFB-5426-412F-863A-523707CBEEBB}" type="parTrans" cxnId="{C0C1D455-C1DC-421B-8D12-FD13565D0435}">
      <dgm:prSet/>
      <dgm:spPr/>
      <dgm:t>
        <a:bodyPr/>
        <a:lstStyle/>
        <a:p>
          <a:endParaRPr lang="en-GB"/>
        </a:p>
      </dgm:t>
    </dgm:pt>
    <dgm:pt modelId="{F2D7F93D-5001-4D72-B530-32E20C90BD34}" type="sibTrans" cxnId="{C0C1D455-C1DC-421B-8D12-FD13565D0435}">
      <dgm:prSet/>
      <dgm:spPr/>
      <dgm:t>
        <a:bodyPr/>
        <a:lstStyle/>
        <a:p>
          <a:endParaRPr lang="en-GB"/>
        </a:p>
      </dgm:t>
    </dgm:pt>
    <dgm:pt modelId="{6695A05F-4148-440C-8687-EDFC61B754A9}">
      <dgm:prSet/>
      <dgm:spPr/>
      <dgm:t>
        <a:bodyPr/>
        <a:lstStyle/>
        <a:p>
          <a:r>
            <a:rPr lang="en-US" dirty="0"/>
            <a:t>How to access support</a:t>
          </a:r>
        </a:p>
      </dgm:t>
    </dgm:pt>
    <dgm:pt modelId="{8E3BF580-6B66-489E-8B49-1295ED24CF0E}" type="parTrans" cxnId="{28228162-A76C-44E1-9B22-79F5D43BE706}">
      <dgm:prSet/>
      <dgm:spPr/>
    </dgm:pt>
    <dgm:pt modelId="{EA1B50B0-B2D9-41EF-866F-1C67F83694A9}" type="sibTrans" cxnId="{28228162-A76C-44E1-9B22-79F5D43BE706}">
      <dgm:prSet/>
      <dgm:spPr/>
    </dgm:pt>
    <dgm:pt modelId="{CA058FB3-0631-4488-A750-5F0D18E369E9}" type="pres">
      <dgm:prSet presAssocID="{2F35D110-7EF2-4E30-AE4C-1782518DBA9F}" presName="linear" presStyleCnt="0">
        <dgm:presLayoutVars>
          <dgm:animLvl val="lvl"/>
          <dgm:resizeHandles val="exact"/>
        </dgm:presLayoutVars>
      </dgm:prSet>
      <dgm:spPr/>
    </dgm:pt>
    <dgm:pt modelId="{486D6F61-F7CC-4080-82D6-3A4C441202EB}" type="pres">
      <dgm:prSet presAssocID="{F1499396-F6DA-4B00-A4AB-56589B8F7865}" presName="parentText" presStyleLbl="node1" presStyleIdx="0" presStyleCnt="5">
        <dgm:presLayoutVars>
          <dgm:chMax val="0"/>
          <dgm:bulletEnabled val="1"/>
        </dgm:presLayoutVars>
      </dgm:prSet>
      <dgm:spPr/>
    </dgm:pt>
    <dgm:pt modelId="{C3B9FBDD-EE00-4971-8E4A-E834B0FC955F}" type="pres">
      <dgm:prSet presAssocID="{C62D5F57-82ED-4087-968C-EC3AF10181E8}" presName="spacer" presStyleCnt="0"/>
      <dgm:spPr/>
    </dgm:pt>
    <dgm:pt modelId="{2A303A42-9E49-4776-BA5A-F8A538EC6995}" type="pres">
      <dgm:prSet presAssocID="{955BA17C-E083-43FD-8F88-CB82B3759C48}" presName="parentText" presStyleLbl="node1" presStyleIdx="1" presStyleCnt="5">
        <dgm:presLayoutVars>
          <dgm:chMax val="0"/>
          <dgm:bulletEnabled val="1"/>
        </dgm:presLayoutVars>
      </dgm:prSet>
      <dgm:spPr/>
    </dgm:pt>
    <dgm:pt modelId="{99C3641D-E673-4EFA-AAD6-A12ED8F35263}" type="pres">
      <dgm:prSet presAssocID="{71F501AC-3CAB-498F-A088-290427CB5E31}" presName="spacer" presStyleCnt="0"/>
      <dgm:spPr/>
    </dgm:pt>
    <dgm:pt modelId="{F2E769A1-9F3D-4555-8CA0-915FAC974540}" type="pres">
      <dgm:prSet presAssocID="{0313451B-ED18-4476-913E-B676CDF01463}" presName="parentText" presStyleLbl="node1" presStyleIdx="2" presStyleCnt="5">
        <dgm:presLayoutVars>
          <dgm:chMax val="0"/>
          <dgm:bulletEnabled val="1"/>
        </dgm:presLayoutVars>
      </dgm:prSet>
      <dgm:spPr/>
    </dgm:pt>
    <dgm:pt modelId="{DD8088B3-5C63-4FC1-80D1-3C2DFB5A58A5}" type="pres">
      <dgm:prSet presAssocID="{D449E63D-3C20-4BEB-9D89-C18CA6A0D622}" presName="spacer" presStyleCnt="0"/>
      <dgm:spPr/>
    </dgm:pt>
    <dgm:pt modelId="{8F747283-5A6D-498D-935C-8EFAF1E0A569}" type="pres">
      <dgm:prSet presAssocID="{8F11704F-A5EA-4509-8B60-8E03F6A2BD67}" presName="parentText" presStyleLbl="node1" presStyleIdx="3" presStyleCnt="5">
        <dgm:presLayoutVars>
          <dgm:chMax val="0"/>
          <dgm:bulletEnabled val="1"/>
        </dgm:presLayoutVars>
      </dgm:prSet>
      <dgm:spPr/>
    </dgm:pt>
    <dgm:pt modelId="{EF7B219C-E0B5-4CB0-AF69-2C1C8AB42EAB}" type="pres">
      <dgm:prSet presAssocID="{8F11704F-A5EA-4509-8B60-8E03F6A2BD67}" presName="childText" presStyleLbl="revTx" presStyleIdx="0" presStyleCnt="1">
        <dgm:presLayoutVars>
          <dgm:bulletEnabled val="1"/>
        </dgm:presLayoutVars>
      </dgm:prSet>
      <dgm:spPr/>
    </dgm:pt>
    <dgm:pt modelId="{24F224B1-5A07-475B-B4FD-AFBB3A52EFB3}" type="pres">
      <dgm:prSet presAssocID="{8E12A2EB-CA9C-4592-ACCF-95F1C5331C80}" presName="parentText" presStyleLbl="node1" presStyleIdx="4" presStyleCnt="5">
        <dgm:presLayoutVars>
          <dgm:chMax val="0"/>
          <dgm:bulletEnabled val="1"/>
        </dgm:presLayoutVars>
      </dgm:prSet>
      <dgm:spPr/>
    </dgm:pt>
  </dgm:ptLst>
  <dgm:cxnLst>
    <dgm:cxn modelId="{FBBB2602-201E-4688-93F5-20BB2D0F79C6}" type="presOf" srcId="{8E12A2EB-CA9C-4592-ACCF-95F1C5331C80}" destId="{24F224B1-5A07-475B-B4FD-AFBB3A52EFB3}" srcOrd="0" destOrd="0" presId="urn:microsoft.com/office/officeart/2005/8/layout/vList2"/>
    <dgm:cxn modelId="{BD56EF07-E676-468C-A81F-F9E2BD48B315}" type="presOf" srcId="{0313451B-ED18-4476-913E-B676CDF01463}" destId="{F2E769A1-9F3D-4555-8CA0-915FAC974540}" srcOrd="0" destOrd="0" presId="urn:microsoft.com/office/officeart/2005/8/layout/vList2"/>
    <dgm:cxn modelId="{B135231B-8F77-41E2-939B-84F8475630A7}" srcId="{2F35D110-7EF2-4E30-AE4C-1782518DBA9F}" destId="{8E12A2EB-CA9C-4592-ACCF-95F1C5331C80}" srcOrd="4" destOrd="0" parTransId="{B51F57A3-207A-42C5-AC72-841B26B141E6}" sibTransId="{283111E7-AE72-4D00-B2C1-6C72AC15B0B8}"/>
    <dgm:cxn modelId="{B0A26724-48F0-4E0A-B72F-64E058199382}" type="presOf" srcId="{F1499396-F6DA-4B00-A4AB-56589B8F7865}" destId="{486D6F61-F7CC-4080-82D6-3A4C441202EB}" srcOrd="0" destOrd="0" presId="urn:microsoft.com/office/officeart/2005/8/layout/vList2"/>
    <dgm:cxn modelId="{2D1D6E3D-3C38-4084-85AD-FDE495244C0D}" srcId="{2F35D110-7EF2-4E30-AE4C-1782518DBA9F}" destId="{0313451B-ED18-4476-913E-B676CDF01463}" srcOrd="2" destOrd="0" parTransId="{8C0D56D4-E589-447B-92D4-39D5947FF4D0}" sibTransId="{D449E63D-3C20-4BEB-9D89-C18CA6A0D622}"/>
    <dgm:cxn modelId="{58A8DF3E-5754-4EE8-A727-37D6153A8619}" srcId="{2F35D110-7EF2-4E30-AE4C-1782518DBA9F}" destId="{8F11704F-A5EA-4509-8B60-8E03F6A2BD67}" srcOrd="3" destOrd="0" parTransId="{58E5E1D4-84E1-4659-A1C6-ABB6730E4B2A}" sibTransId="{3E76EFDB-A695-43BB-B87D-76FE39B64987}"/>
    <dgm:cxn modelId="{28228162-A76C-44E1-9B22-79F5D43BE706}" srcId="{8F11704F-A5EA-4509-8B60-8E03F6A2BD67}" destId="{6695A05F-4148-440C-8687-EDFC61B754A9}" srcOrd="2" destOrd="0" parTransId="{8E3BF580-6B66-489E-8B49-1295ED24CF0E}" sibTransId="{EA1B50B0-B2D9-41EF-866F-1C67F83694A9}"/>
    <dgm:cxn modelId="{0D51B943-607E-4DD7-8A89-8F382D6774A1}" type="presOf" srcId="{6695A05F-4148-440C-8687-EDFC61B754A9}" destId="{EF7B219C-E0B5-4CB0-AF69-2C1C8AB42EAB}" srcOrd="0" destOrd="2" presId="urn:microsoft.com/office/officeart/2005/8/layout/vList2"/>
    <dgm:cxn modelId="{ABFA8249-6D16-4CC1-BA61-81FEFB7B966D}" type="presOf" srcId="{9DFBAAAB-B6CA-4732-A2DB-748156119572}" destId="{EF7B219C-E0B5-4CB0-AF69-2C1C8AB42EAB}" srcOrd="0" destOrd="3" presId="urn:microsoft.com/office/officeart/2005/8/layout/vList2"/>
    <dgm:cxn modelId="{2FC81F6B-7C28-4BA9-9323-B538EA618997}" type="presOf" srcId="{DF94C0ED-B136-42D9-B2C1-FECC85304594}" destId="{EF7B219C-E0B5-4CB0-AF69-2C1C8AB42EAB}" srcOrd="0" destOrd="0" presId="urn:microsoft.com/office/officeart/2005/8/layout/vList2"/>
    <dgm:cxn modelId="{F6A6034E-E2FA-4D61-A7E8-6667FF2C1C8A}" srcId="{2F35D110-7EF2-4E30-AE4C-1782518DBA9F}" destId="{955BA17C-E083-43FD-8F88-CB82B3759C48}" srcOrd="1" destOrd="0" parTransId="{82DF6E16-274E-4BDC-9047-6EE5151E1D1F}" sibTransId="{71F501AC-3CAB-498F-A088-290427CB5E31}"/>
    <dgm:cxn modelId="{C0C1D455-C1DC-421B-8D12-FD13565D0435}" srcId="{8F11704F-A5EA-4509-8B60-8E03F6A2BD67}" destId="{9DFBAAAB-B6CA-4732-A2DB-748156119572}" srcOrd="3" destOrd="0" parTransId="{F7819BFB-5426-412F-863A-523707CBEEBB}" sibTransId="{F2D7F93D-5001-4D72-B530-32E20C90BD34}"/>
    <dgm:cxn modelId="{8A07A857-242A-4D8D-9BD1-3CAACD1815F7}" srcId="{8F11704F-A5EA-4509-8B60-8E03F6A2BD67}" destId="{C076EB00-C4B0-444A-858C-04E57F10F0B0}" srcOrd="1" destOrd="0" parTransId="{24998FD4-79EE-45BC-90E4-C626B4DCB963}" sibTransId="{04A5CDAD-9E6F-4B7E-8556-024CD85620AB}"/>
    <dgm:cxn modelId="{A583F47B-D5D6-410D-B66A-8B358799B8D6}" srcId="{2F35D110-7EF2-4E30-AE4C-1782518DBA9F}" destId="{F1499396-F6DA-4B00-A4AB-56589B8F7865}" srcOrd="0" destOrd="0" parTransId="{1DB32253-6D20-468C-955C-C7A256668DE9}" sibTransId="{C62D5F57-82ED-4087-968C-EC3AF10181E8}"/>
    <dgm:cxn modelId="{272C0B7D-4A1C-4DAD-BD44-15D4FB81033F}" type="presOf" srcId="{2F35D110-7EF2-4E30-AE4C-1782518DBA9F}" destId="{CA058FB3-0631-4488-A750-5F0D18E369E9}" srcOrd="0" destOrd="0" presId="urn:microsoft.com/office/officeart/2005/8/layout/vList2"/>
    <dgm:cxn modelId="{BEF0388B-6561-49F9-B886-684D0851E971}" type="presOf" srcId="{955BA17C-E083-43FD-8F88-CB82B3759C48}" destId="{2A303A42-9E49-4776-BA5A-F8A538EC6995}" srcOrd="0" destOrd="0" presId="urn:microsoft.com/office/officeart/2005/8/layout/vList2"/>
    <dgm:cxn modelId="{FD342EC6-648C-4067-B7D5-8C65BD74E7EA}" type="presOf" srcId="{C076EB00-C4B0-444A-858C-04E57F10F0B0}" destId="{EF7B219C-E0B5-4CB0-AF69-2C1C8AB42EAB}" srcOrd="0" destOrd="1" presId="urn:microsoft.com/office/officeart/2005/8/layout/vList2"/>
    <dgm:cxn modelId="{1DE725CF-6837-485B-8107-428B44F155C7}" type="presOf" srcId="{8F11704F-A5EA-4509-8B60-8E03F6A2BD67}" destId="{8F747283-5A6D-498D-935C-8EFAF1E0A569}" srcOrd="0" destOrd="0" presId="urn:microsoft.com/office/officeart/2005/8/layout/vList2"/>
    <dgm:cxn modelId="{3E1383FB-27A4-4B3F-8959-6BB0ABFC7BB7}" srcId="{8F11704F-A5EA-4509-8B60-8E03F6A2BD67}" destId="{DF94C0ED-B136-42D9-B2C1-FECC85304594}" srcOrd="0" destOrd="0" parTransId="{1C26EED0-E507-43C5-9BF1-C3D64EC55E1B}" sibTransId="{0D8B7081-3ADF-4365-A707-07F2BE104994}"/>
    <dgm:cxn modelId="{C2E4C63A-2141-46E6-83CC-673DEBF39581}" type="presParOf" srcId="{CA058FB3-0631-4488-A750-5F0D18E369E9}" destId="{486D6F61-F7CC-4080-82D6-3A4C441202EB}" srcOrd="0" destOrd="0" presId="urn:microsoft.com/office/officeart/2005/8/layout/vList2"/>
    <dgm:cxn modelId="{2CD99094-4D7E-4D29-98FE-88121080F414}" type="presParOf" srcId="{CA058FB3-0631-4488-A750-5F0D18E369E9}" destId="{C3B9FBDD-EE00-4971-8E4A-E834B0FC955F}" srcOrd="1" destOrd="0" presId="urn:microsoft.com/office/officeart/2005/8/layout/vList2"/>
    <dgm:cxn modelId="{EE772029-8FF2-4B30-B067-DF57A23430C1}" type="presParOf" srcId="{CA058FB3-0631-4488-A750-5F0D18E369E9}" destId="{2A303A42-9E49-4776-BA5A-F8A538EC6995}" srcOrd="2" destOrd="0" presId="urn:microsoft.com/office/officeart/2005/8/layout/vList2"/>
    <dgm:cxn modelId="{DFA69CA7-338A-4C28-AD97-7D5FAE82DBDB}" type="presParOf" srcId="{CA058FB3-0631-4488-A750-5F0D18E369E9}" destId="{99C3641D-E673-4EFA-AAD6-A12ED8F35263}" srcOrd="3" destOrd="0" presId="urn:microsoft.com/office/officeart/2005/8/layout/vList2"/>
    <dgm:cxn modelId="{5CCCE0BF-98D2-4318-BCDE-A5C4F4CFCF7A}" type="presParOf" srcId="{CA058FB3-0631-4488-A750-5F0D18E369E9}" destId="{F2E769A1-9F3D-4555-8CA0-915FAC974540}" srcOrd="4" destOrd="0" presId="urn:microsoft.com/office/officeart/2005/8/layout/vList2"/>
    <dgm:cxn modelId="{A3D2BB56-E16D-41A1-9A86-4AC1A8DE2CA6}" type="presParOf" srcId="{CA058FB3-0631-4488-A750-5F0D18E369E9}" destId="{DD8088B3-5C63-4FC1-80D1-3C2DFB5A58A5}" srcOrd="5" destOrd="0" presId="urn:microsoft.com/office/officeart/2005/8/layout/vList2"/>
    <dgm:cxn modelId="{4D874202-DDE6-4622-A48D-21046CF603AD}" type="presParOf" srcId="{CA058FB3-0631-4488-A750-5F0D18E369E9}" destId="{8F747283-5A6D-498D-935C-8EFAF1E0A569}" srcOrd="6" destOrd="0" presId="urn:microsoft.com/office/officeart/2005/8/layout/vList2"/>
    <dgm:cxn modelId="{23FF1069-B20B-4139-A0AC-33D51FC5CDD5}" type="presParOf" srcId="{CA058FB3-0631-4488-A750-5F0D18E369E9}" destId="{EF7B219C-E0B5-4CB0-AF69-2C1C8AB42EAB}" srcOrd="7" destOrd="0" presId="urn:microsoft.com/office/officeart/2005/8/layout/vList2"/>
    <dgm:cxn modelId="{9E63A4A1-2DB4-43F2-9F5A-C95632B2AF14}" type="presParOf" srcId="{CA058FB3-0631-4488-A750-5F0D18E369E9}" destId="{24F224B1-5A07-475B-B4FD-AFBB3A52EFB3}"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8A3E3C-4356-4483-8107-BE6471BF3AD5}"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8CF97A10-FA1E-4A68-814F-8A2CE72940CA}">
      <dgm:prSet/>
      <dgm:spPr/>
      <dgm:t>
        <a:bodyPr/>
        <a:lstStyle/>
        <a:p>
          <a:r>
            <a:rPr lang="en-US" dirty="0"/>
            <a:t>Speech and Language</a:t>
          </a:r>
        </a:p>
      </dgm:t>
    </dgm:pt>
    <dgm:pt modelId="{40F3283E-B0E6-4D67-8F9C-52760EFF7019}" type="parTrans" cxnId="{E9EEF4DC-6F13-444C-9717-5D72DD308AC5}">
      <dgm:prSet/>
      <dgm:spPr/>
      <dgm:t>
        <a:bodyPr/>
        <a:lstStyle/>
        <a:p>
          <a:endParaRPr lang="en-US"/>
        </a:p>
      </dgm:t>
    </dgm:pt>
    <dgm:pt modelId="{69491904-57D1-4CD4-B98D-A7F7C0E8D86D}" type="sibTrans" cxnId="{E9EEF4DC-6F13-444C-9717-5D72DD308AC5}">
      <dgm:prSet/>
      <dgm:spPr/>
      <dgm:t>
        <a:bodyPr/>
        <a:lstStyle/>
        <a:p>
          <a:endParaRPr lang="en-US"/>
        </a:p>
      </dgm:t>
    </dgm:pt>
    <dgm:pt modelId="{E54BF7B1-9ACC-46C7-9379-9FAFF3B59FA8}">
      <dgm:prSet/>
      <dgm:spPr/>
      <dgm:t>
        <a:bodyPr/>
        <a:lstStyle/>
        <a:p>
          <a:r>
            <a:rPr lang="en-US" dirty="0"/>
            <a:t>Energy Levels</a:t>
          </a:r>
        </a:p>
      </dgm:t>
    </dgm:pt>
    <dgm:pt modelId="{B84C4AA8-4F66-460F-A6B5-9C5ABBE2B015}" type="parTrans" cxnId="{4044B229-8D41-4154-8BA1-A390B001411B}">
      <dgm:prSet/>
      <dgm:spPr/>
      <dgm:t>
        <a:bodyPr/>
        <a:lstStyle/>
        <a:p>
          <a:endParaRPr lang="en-US"/>
        </a:p>
      </dgm:t>
    </dgm:pt>
    <dgm:pt modelId="{598D1498-D89E-4EEE-8999-1F69D538DC14}" type="sibTrans" cxnId="{4044B229-8D41-4154-8BA1-A390B001411B}">
      <dgm:prSet/>
      <dgm:spPr/>
      <dgm:t>
        <a:bodyPr/>
        <a:lstStyle/>
        <a:p>
          <a:endParaRPr lang="en-US"/>
        </a:p>
      </dgm:t>
    </dgm:pt>
    <dgm:pt modelId="{0B9E9DCC-38F9-4DBD-9666-9F8D9069F3D9}">
      <dgm:prSet/>
      <dgm:spPr/>
      <dgm:t>
        <a:bodyPr/>
        <a:lstStyle/>
        <a:p>
          <a:r>
            <a:rPr lang="en-US" dirty="0"/>
            <a:t>Attention and Impulse Control</a:t>
          </a:r>
        </a:p>
      </dgm:t>
    </dgm:pt>
    <dgm:pt modelId="{DA6E1B21-41BE-4610-BE62-DD75C63855F4}" type="parTrans" cxnId="{8C693702-0C30-4C34-B3BE-971E7C2D1308}">
      <dgm:prSet/>
      <dgm:spPr/>
      <dgm:t>
        <a:bodyPr/>
        <a:lstStyle/>
        <a:p>
          <a:endParaRPr lang="en-US"/>
        </a:p>
      </dgm:t>
    </dgm:pt>
    <dgm:pt modelId="{28635A0E-D22B-40EB-93FF-CEAD1FE66ACE}" type="sibTrans" cxnId="{8C693702-0C30-4C34-B3BE-971E7C2D1308}">
      <dgm:prSet/>
      <dgm:spPr/>
      <dgm:t>
        <a:bodyPr/>
        <a:lstStyle/>
        <a:p>
          <a:endParaRPr lang="en-US"/>
        </a:p>
      </dgm:t>
    </dgm:pt>
    <dgm:pt modelId="{A286AC7F-8A63-46E7-95FE-B1138DE3192D}">
      <dgm:prSet/>
      <dgm:spPr/>
      <dgm:t>
        <a:bodyPr/>
        <a:lstStyle/>
        <a:p>
          <a:r>
            <a:rPr lang="en-US" dirty="0"/>
            <a:t>Emotional Regulation</a:t>
          </a:r>
        </a:p>
      </dgm:t>
    </dgm:pt>
    <dgm:pt modelId="{D45BF990-5ED4-4F91-98E6-F4BCA477363F}" type="parTrans" cxnId="{A19AA867-3805-452C-9C71-C5DB55C2D14C}">
      <dgm:prSet/>
      <dgm:spPr/>
      <dgm:t>
        <a:bodyPr/>
        <a:lstStyle/>
        <a:p>
          <a:endParaRPr lang="en-US"/>
        </a:p>
      </dgm:t>
    </dgm:pt>
    <dgm:pt modelId="{1E646FCD-4746-44F2-8289-4F3E5BAC2714}" type="sibTrans" cxnId="{A19AA867-3805-452C-9C71-C5DB55C2D14C}">
      <dgm:prSet/>
      <dgm:spPr/>
      <dgm:t>
        <a:bodyPr/>
        <a:lstStyle/>
        <a:p>
          <a:endParaRPr lang="en-US"/>
        </a:p>
      </dgm:t>
    </dgm:pt>
    <dgm:pt modelId="{D0100834-20FC-4551-956D-24E0573DC991}">
      <dgm:prSet/>
      <dgm:spPr/>
      <dgm:t>
        <a:bodyPr/>
        <a:lstStyle/>
        <a:p>
          <a:r>
            <a:rPr lang="en-GB" dirty="0"/>
            <a:t>Motor Skills</a:t>
          </a:r>
          <a:endParaRPr lang="en-US" dirty="0"/>
        </a:p>
      </dgm:t>
    </dgm:pt>
    <dgm:pt modelId="{04F4E473-DCB9-4E49-8B8D-76922FB66FC6}" type="parTrans" cxnId="{90D8DAF7-A534-4744-88CD-0B663929E69B}">
      <dgm:prSet/>
      <dgm:spPr/>
      <dgm:t>
        <a:bodyPr/>
        <a:lstStyle/>
        <a:p>
          <a:endParaRPr lang="en-US"/>
        </a:p>
      </dgm:t>
    </dgm:pt>
    <dgm:pt modelId="{61CF2ADA-14E8-4E19-8A20-B0A87D8E8CA6}" type="sibTrans" cxnId="{90D8DAF7-A534-4744-88CD-0B663929E69B}">
      <dgm:prSet/>
      <dgm:spPr/>
      <dgm:t>
        <a:bodyPr/>
        <a:lstStyle/>
        <a:p>
          <a:endParaRPr lang="en-US"/>
        </a:p>
      </dgm:t>
    </dgm:pt>
    <dgm:pt modelId="{D5EAE262-F4D4-4E2E-B9E3-CEE6F17D17E8}">
      <dgm:prSet/>
      <dgm:spPr/>
      <dgm:t>
        <a:bodyPr/>
        <a:lstStyle/>
        <a:p>
          <a:r>
            <a:rPr lang="en-US" dirty="0"/>
            <a:t>Sensory Processing</a:t>
          </a:r>
        </a:p>
      </dgm:t>
    </dgm:pt>
    <dgm:pt modelId="{6FAB1869-EA60-44DA-A4CA-003F62688B32}" type="parTrans" cxnId="{10E26288-DE34-4DDA-BB12-B83C607EA323}">
      <dgm:prSet/>
      <dgm:spPr/>
      <dgm:t>
        <a:bodyPr/>
        <a:lstStyle/>
        <a:p>
          <a:endParaRPr lang="en-US"/>
        </a:p>
      </dgm:t>
    </dgm:pt>
    <dgm:pt modelId="{0E452201-F18A-41B3-9238-7763AEAC57E1}" type="sibTrans" cxnId="{10E26288-DE34-4DDA-BB12-B83C607EA323}">
      <dgm:prSet/>
      <dgm:spPr/>
      <dgm:t>
        <a:bodyPr/>
        <a:lstStyle/>
        <a:p>
          <a:endParaRPr lang="en-US"/>
        </a:p>
      </dgm:t>
    </dgm:pt>
    <dgm:pt modelId="{688A9255-D4F7-44C8-8730-530ED20C0189}">
      <dgm:prSet/>
      <dgm:spPr/>
      <dgm:t>
        <a:bodyPr/>
        <a:lstStyle/>
        <a:p>
          <a:r>
            <a:rPr lang="en-US" dirty="0"/>
            <a:t>Flexibility and Adaptability </a:t>
          </a:r>
        </a:p>
      </dgm:t>
    </dgm:pt>
    <dgm:pt modelId="{2FB8B114-B479-47FE-8009-752B5DFDEE54}" type="parTrans" cxnId="{AA52F6DE-0987-4076-AB85-BA16140B25AC}">
      <dgm:prSet/>
      <dgm:spPr/>
      <dgm:t>
        <a:bodyPr/>
        <a:lstStyle/>
        <a:p>
          <a:endParaRPr lang="en-US"/>
        </a:p>
      </dgm:t>
    </dgm:pt>
    <dgm:pt modelId="{C226622E-95AB-4E31-B9AF-D78C1860802D}" type="sibTrans" cxnId="{AA52F6DE-0987-4076-AB85-BA16140B25AC}">
      <dgm:prSet/>
      <dgm:spPr/>
      <dgm:t>
        <a:bodyPr/>
        <a:lstStyle/>
        <a:p>
          <a:endParaRPr lang="en-US"/>
        </a:p>
      </dgm:t>
    </dgm:pt>
    <dgm:pt modelId="{453784F8-C570-47C5-AED1-B82E30EB2D60}">
      <dgm:prSet/>
      <dgm:spPr/>
      <dgm:t>
        <a:bodyPr/>
        <a:lstStyle/>
        <a:p>
          <a:r>
            <a:rPr lang="en-US" dirty="0"/>
            <a:t>Social Interaction and Social Relationships</a:t>
          </a:r>
        </a:p>
      </dgm:t>
    </dgm:pt>
    <dgm:pt modelId="{48FF4D93-1FF0-4C33-92E9-0659C712F4E7}" type="parTrans" cxnId="{77C0B599-4980-42A7-A758-DAEE7488AEB4}">
      <dgm:prSet/>
      <dgm:spPr/>
      <dgm:t>
        <a:bodyPr/>
        <a:lstStyle/>
        <a:p>
          <a:endParaRPr lang="en-US"/>
        </a:p>
      </dgm:t>
    </dgm:pt>
    <dgm:pt modelId="{FC261FBB-9140-49AA-B757-0A86D261D09F}" type="sibTrans" cxnId="{77C0B599-4980-42A7-A758-DAEE7488AEB4}">
      <dgm:prSet/>
      <dgm:spPr/>
      <dgm:t>
        <a:bodyPr/>
        <a:lstStyle/>
        <a:p>
          <a:endParaRPr lang="en-US"/>
        </a:p>
      </dgm:t>
    </dgm:pt>
    <dgm:pt modelId="{9C9444C4-709D-448E-AC66-7C3F04E71F35}">
      <dgm:prSet/>
      <dgm:spPr/>
      <dgm:t>
        <a:bodyPr/>
        <a:lstStyle/>
        <a:p>
          <a:endParaRPr lang="en-US" dirty="0"/>
        </a:p>
        <a:p>
          <a:r>
            <a:rPr lang="en-US" dirty="0"/>
            <a:t>Cognition</a:t>
          </a:r>
        </a:p>
        <a:p>
          <a:endParaRPr lang="en-US" dirty="0"/>
        </a:p>
      </dgm:t>
    </dgm:pt>
    <dgm:pt modelId="{CDF1F200-402E-46D9-8A55-9B9CA538F79F}" type="parTrans" cxnId="{80C36309-090D-452F-9D97-08C741420A85}">
      <dgm:prSet/>
      <dgm:spPr/>
      <dgm:t>
        <a:bodyPr/>
        <a:lstStyle/>
        <a:p>
          <a:endParaRPr lang="en-US"/>
        </a:p>
      </dgm:t>
    </dgm:pt>
    <dgm:pt modelId="{56B26979-5358-4575-830B-20D9946B1669}" type="sibTrans" cxnId="{80C36309-090D-452F-9D97-08C741420A85}">
      <dgm:prSet/>
      <dgm:spPr/>
      <dgm:t>
        <a:bodyPr/>
        <a:lstStyle/>
        <a:p>
          <a:endParaRPr lang="en-US"/>
        </a:p>
      </dgm:t>
    </dgm:pt>
    <dgm:pt modelId="{6B7CA3C7-035B-46B6-BDC4-4CFFAE7C2EAF}" type="pres">
      <dgm:prSet presAssocID="{B68A3E3C-4356-4483-8107-BE6471BF3AD5}" presName="diagram" presStyleCnt="0">
        <dgm:presLayoutVars>
          <dgm:dir/>
          <dgm:resizeHandles val="exact"/>
        </dgm:presLayoutVars>
      </dgm:prSet>
      <dgm:spPr/>
    </dgm:pt>
    <dgm:pt modelId="{22470B5B-D634-443B-9865-6390EDCBA996}" type="pres">
      <dgm:prSet presAssocID="{8CF97A10-FA1E-4A68-814F-8A2CE72940CA}" presName="node" presStyleLbl="node1" presStyleIdx="0" presStyleCnt="9">
        <dgm:presLayoutVars>
          <dgm:bulletEnabled val="1"/>
        </dgm:presLayoutVars>
      </dgm:prSet>
      <dgm:spPr/>
    </dgm:pt>
    <dgm:pt modelId="{3E2AD359-F90D-405A-93CE-41299AAAB315}" type="pres">
      <dgm:prSet presAssocID="{69491904-57D1-4CD4-B98D-A7F7C0E8D86D}" presName="sibTrans" presStyleCnt="0"/>
      <dgm:spPr/>
    </dgm:pt>
    <dgm:pt modelId="{C13E1751-478A-4A92-94CC-D9096AC92B06}" type="pres">
      <dgm:prSet presAssocID="{E54BF7B1-9ACC-46C7-9379-9FAFF3B59FA8}" presName="node" presStyleLbl="node1" presStyleIdx="1" presStyleCnt="9">
        <dgm:presLayoutVars>
          <dgm:bulletEnabled val="1"/>
        </dgm:presLayoutVars>
      </dgm:prSet>
      <dgm:spPr/>
    </dgm:pt>
    <dgm:pt modelId="{FB4EF76D-02DD-46E4-B20E-9EDE8A0D8915}" type="pres">
      <dgm:prSet presAssocID="{598D1498-D89E-4EEE-8999-1F69D538DC14}" presName="sibTrans" presStyleCnt="0"/>
      <dgm:spPr/>
    </dgm:pt>
    <dgm:pt modelId="{78C77FDA-4FAE-4BE1-BB26-66C20C4A6292}" type="pres">
      <dgm:prSet presAssocID="{0B9E9DCC-38F9-4DBD-9666-9F8D9069F3D9}" presName="node" presStyleLbl="node1" presStyleIdx="2" presStyleCnt="9" custLinFactNeighborX="-4915">
        <dgm:presLayoutVars>
          <dgm:bulletEnabled val="1"/>
        </dgm:presLayoutVars>
      </dgm:prSet>
      <dgm:spPr/>
    </dgm:pt>
    <dgm:pt modelId="{21E8F04B-2AD1-4AB6-9C17-7A68862A37A4}" type="pres">
      <dgm:prSet presAssocID="{28635A0E-D22B-40EB-93FF-CEAD1FE66ACE}" presName="sibTrans" presStyleCnt="0"/>
      <dgm:spPr/>
    </dgm:pt>
    <dgm:pt modelId="{07F01FC8-8ACB-427A-801D-A1C6E78469D8}" type="pres">
      <dgm:prSet presAssocID="{A286AC7F-8A63-46E7-95FE-B1138DE3192D}" presName="node" presStyleLbl="node1" presStyleIdx="3" presStyleCnt="9" custLinFactX="-128764" custLinFactY="13775" custLinFactNeighborX="-200000" custLinFactNeighborY="100000">
        <dgm:presLayoutVars>
          <dgm:bulletEnabled val="1"/>
        </dgm:presLayoutVars>
      </dgm:prSet>
      <dgm:spPr/>
    </dgm:pt>
    <dgm:pt modelId="{94F17735-FF19-45C5-95E7-B19C23F2E716}" type="pres">
      <dgm:prSet presAssocID="{1E646FCD-4746-44F2-8289-4F3E5BAC2714}" presName="sibTrans" presStyleCnt="0"/>
      <dgm:spPr/>
    </dgm:pt>
    <dgm:pt modelId="{A8950BBD-2955-43CD-A384-1D8F185B12F5}" type="pres">
      <dgm:prSet presAssocID="{D0100834-20FC-4551-956D-24E0573DC991}" presName="node" presStyleLbl="node1" presStyleIdx="4" presStyleCnt="9" custLinFactX="8132" custLinFactNeighborX="100000" custLinFactNeighborY="-2731">
        <dgm:presLayoutVars>
          <dgm:bulletEnabled val="1"/>
        </dgm:presLayoutVars>
      </dgm:prSet>
      <dgm:spPr/>
    </dgm:pt>
    <dgm:pt modelId="{4F628BFE-FE60-4CFF-9672-6414570C65F0}" type="pres">
      <dgm:prSet presAssocID="{61CF2ADA-14E8-4E19-8A20-B0A87D8E8CA6}" presName="sibTrans" presStyleCnt="0"/>
      <dgm:spPr/>
    </dgm:pt>
    <dgm:pt modelId="{EAE2B301-2416-491F-A4C7-2435BC0FDB00}" type="pres">
      <dgm:prSet presAssocID="{D5EAE262-F4D4-4E2E-B9E3-CEE6F17D17E8}" presName="node" presStyleLbl="node1" presStyleIdx="5" presStyleCnt="9" custLinFactX="4309" custLinFactNeighborX="100000" custLinFactNeighborY="-2730">
        <dgm:presLayoutVars>
          <dgm:bulletEnabled val="1"/>
        </dgm:presLayoutVars>
      </dgm:prSet>
      <dgm:spPr/>
    </dgm:pt>
    <dgm:pt modelId="{A51D4F56-A13F-462A-AD7C-F5E08E8BE9C5}" type="pres">
      <dgm:prSet presAssocID="{0E452201-F18A-41B3-9238-7763AEAC57E1}" presName="sibTrans" presStyleCnt="0"/>
      <dgm:spPr/>
    </dgm:pt>
    <dgm:pt modelId="{56864FE9-B9B2-4C46-8247-EEDCF0E86D09}" type="pres">
      <dgm:prSet presAssocID="{688A9255-D4F7-44C8-8730-530ED20C0189}" presName="node" presStyleLbl="node1" presStyleIdx="6" presStyleCnt="9" custLinFactX="-100000" custLinFactY="8314" custLinFactNeighborX="-117902" custLinFactNeighborY="100000">
        <dgm:presLayoutVars>
          <dgm:bulletEnabled val="1"/>
        </dgm:presLayoutVars>
      </dgm:prSet>
      <dgm:spPr/>
    </dgm:pt>
    <dgm:pt modelId="{4CBAEE00-36CF-454D-AB03-B4C1D6ACCB46}" type="pres">
      <dgm:prSet presAssocID="{C226622E-95AB-4E31-B9AF-D78C1860802D}" presName="sibTrans" presStyleCnt="0"/>
      <dgm:spPr/>
    </dgm:pt>
    <dgm:pt modelId="{AFFC7A2D-F2C8-4095-AD1F-528B18933E71}" type="pres">
      <dgm:prSet presAssocID="{453784F8-C570-47C5-AED1-B82E30EB2D60}" presName="node" presStyleLbl="node1" presStyleIdx="7" presStyleCnt="9" custLinFactX="-100000" custLinFactY="8314" custLinFactNeighborX="-122271" custLinFactNeighborY="100000">
        <dgm:presLayoutVars>
          <dgm:bulletEnabled val="1"/>
        </dgm:presLayoutVars>
      </dgm:prSet>
      <dgm:spPr/>
    </dgm:pt>
    <dgm:pt modelId="{E52ED29B-656B-43C6-9EA4-5B3FC5B76E53}" type="pres">
      <dgm:prSet presAssocID="{FC261FBB-9140-49AA-B757-0A86D261D09F}" presName="sibTrans" presStyleCnt="0"/>
      <dgm:spPr/>
    </dgm:pt>
    <dgm:pt modelId="{AE571064-C9EE-4A5E-BA86-0E6A9AAF5FF9}" type="pres">
      <dgm:prSet presAssocID="{9C9444C4-709D-448E-AC66-7C3F04E71F35}" presName="node" presStyleLbl="node1" presStyleIdx="8" presStyleCnt="9" custLinFactNeighborX="49697" custLinFactNeighborY="-7211">
        <dgm:presLayoutVars>
          <dgm:bulletEnabled val="1"/>
        </dgm:presLayoutVars>
      </dgm:prSet>
      <dgm:spPr/>
    </dgm:pt>
  </dgm:ptLst>
  <dgm:cxnLst>
    <dgm:cxn modelId="{8C693702-0C30-4C34-B3BE-971E7C2D1308}" srcId="{B68A3E3C-4356-4483-8107-BE6471BF3AD5}" destId="{0B9E9DCC-38F9-4DBD-9666-9F8D9069F3D9}" srcOrd="2" destOrd="0" parTransId="{DA6E1B21-41BE-4610-BE62-DD75C63855F4}" sibTransId="{28635A0E-D22B-40EB-93FF-CEAD1FE66ACE}"/>
    <dgm:cxn modelId="{80C36309-090D-452F-9D97-08C741420A85}" srcId="{B68A3E3C-4356-4483-8107-BE6471BF3AD5}" destId="{9C9444C4-709D-448E-AC66-7C3F04E71F35}" srcOrd="8" destOrd="0" parTransId="{CDF1F200-402E-46D9-8A55-9B9CA538F79F}" sibTransId="{56B26979-5358-4575-830B-20D9946B1669}"/>
    <dgm:cxn modelId="{158C9816-7B59-4EF7-870B-83403A8ABBC9}" type="presOf" srcId="{D0100834-20FC-4551-956D-24E0573DC991}" destId="{A8950BBD-2955-43CD-A384-1D8F185B12F5}" srcOrd="0" destOrd="0" presId="urn:microsoft.com/office/officeart/2005/8/layout/default"/>
    <dgm:cxn modelId="{4044B229-8D41-4154-8BA1-A390B001411B}" srcId="{B68A3E3C-4356-4483-8107-BE6471BF3AD5}" destId="{E54BF7B1-9ACC-46C7-9379-9FAFF3B59FA8}" srcOrd="1" destOrd="0" parTransId="{B84C4AA8-4F66-460F-A6B5-9C5ABBE2B015}" sibTransId="{598D1498-D89E-4EEE-8999-1F69D538DC14}"/>
    <dgm:cxn modelId="{1832C237-9384-4D9B-9478-0E0A5A912987}" type="presOf" srcId="{0B9E9DCC-38F9-4DBD-9666-9F8D9069F3D9}" destId="{78C77FDA-4FAE-4BE1-BB26-66C20C4A6292}" srcOrd="0" destOrd="0" presId="urn:microsoft.com/office/officeart/2005/8/layout/default"/>
    <dgm:cxn modelId="{F6DA6539-8F1B-43F3-BD83-3CD22D7E9E80}" type="presOf" srcId="{9C9444C4-709D-448E-AC66-7C3F04E71F35}" destId="{AE571064-C9EE-4A5E-BA86-0E6A9AAF5FF9}" srcOrd="0" destOrd="0" presId="urn:microsoft.com/office/officeart/2005/8/layout/default"/>
    <dgm:cxn modelId="{DA529D5E-C338-4D35-829A-E11289A77FA8}" type="presOf" srcId="{688A9255-D4F7-44C8-8730-530ED20C0189}" destId="{56864FE9-B9B2-4C46-8247-EEDCF0E86D09}" srcOrd="0" destOrd="0" presId="urn:microsoft.com/office/officeart/2005/8/layout/default"/>
    <dgm:cxn modelId="{7B32AF42-DD32-4AD9-8B2D-66D7734FEB80}" type="presOf" srcId="{E54BF7B1-9ACC-46C7-9379-9FAFF3B59FA8}" destId="{C13E1751-478A-4A92-94CC-D9096AC92B06}" srcOrd="0" destOrd="0" presId="urn:microsoft.com/office/officeart/2005/8/layout/default"/>
    <dgm:cxn modelId="{A19AA867-3805-452C-9C71-C5DB55C2D14C}" srcId="{B68A3E3C-4356-4483-8107-BE6471BF3AD5}" destId="{A286AC7F-8A63-46E7-95FE-B1138DE3192D}" srcOrd="3" destOrd="0" parTransId="{D45BF990-5ED4-4F91-98E6-F4BCA477363F}" sibTransId="{1E646FCD-4746-44F2-8289-4F3E5BAC2714}"/>
    <dgm:cxn modelId="{10E26288-DE34-4DDA-BB12-B83C607EA323}" srcId="{B68A3E3C-4356-4483-8107-BE6471BF3AD5}" destId="{D5EAE262-F4D4-4E2E-B9E3-CEE6F17D17E8}" srcOrd="5" destOrd="0" parTransId="{6FAB1869-EA60-44DA-A4CA-003F62688B32}" sibTransId="{0E452201-F18A-41B3-9238-7763AEAC57E1}"/>
    <dgm:cxn modelId="{F951358F-3ABE-4CA5-BEEA-06F8A4A768C8}" type="presOf" srcId="{D5EAE262-F4D4-4E2E-B9E3-CEE6F17D17E8}" destId="{EAE2B301-2416-491F-A4C7-2435BC0FDB00}" srcOrd="0" destOrd="0" presId="urn:microsoft.com/office/officeart/2005/8/layout/default"/>
    <dgm:cxn modelId="{77C0B599-4980-42A7-A758-DAEE7488AEB4}" srcId="{B68A3E3C-4356-4483-8107-BE6471BF3AD5}" destId="{453784F8-C570-47C5-AED1-B82E30EB2D60}" srcOrd="7" destOrd="0" parTransId="{48FF4D93-1FF0-4C33-92E9-0659C712F4E7}" sibTransId="{FC261FBB-9140-49AA-B757-0A86D261D09F}"/>
    <dgm:cxn modelId="{7FCCEA9D-CCC2-42DB-BF24-71D19DA4318D}" type="presOf" srcId="{453784F8-C570-47C5-AED1-B82E30EB2D60}" destId="{AFFC7A2D-F2C8-4095-AD1F-528B18933E71}" srcOrd="0" destOrd="0" presId="urn:microsoft.com/office/officeart/2005/8/layout/default"/>
    <dgm:cxn modelId="{A8E17EAE-2EDE-4BDE-9D28-478B153B182A}" type="presOf" srcId="{A286AC7F-8A63-46E7-95FE-B1138DE3192D}" destId="{07F01FC8-8ACB-427A-801D-A1C6E78469D8}" srcOrd="0" destOrd="0" presId="urn:microsoft.com/office/officeart/2005/8/layout/default"/>
    <dgm:cxn modelId="{D4B2D4C0-9EF8-419C-9B5D-5007A9D4E220}" type="presOf" srcId="{8CF97A10-FA1E-4A68-814F-8A2CE72940CA}" destId="{22470B5B-D634-443B-9865-6390EDCBA996}" srcOrd="0" destOrd="0" presId="urn:microsoft.com/office/officeart/2005/8/layout/default"/>
    <dgm:cxn modelId="{E9EEF4DC-6F13-444C-9717-5D72DD308AC5}" srcId="{B68A3E3C-4356-4483-8107-BE6471BF3AD5}" destId="{8CF97A10-FA1E-4A68-814F-8A2CE72940CA}" srcOrd="0" destOrd="0" parTransId="{40F3283E-B0E6-4D67-8F9C-52760EFF7019}" sibTransId="{69491904-57D1-4CD4-B98D-A7F7C0E8D86D}"/>
    <dgm:cxn modelId="{AA52F6DE-0987-4076-AB85-BA16140B25AC}" srcId="{B68A3E3C-4356-4483-8107-BE6471BF3AD5}" destId="{688A9255-D4F7-44C8-8730-530ED20C0189}" srcOrd="6" destOrd="0" parTransId="{2FB8B114-B479-47FE-8009-752B5DFDEE54}" sibTransId="{C226622E-95AB-4E31-B9AF-D78C1860802D}"/>
    <dgm:cxn modelId="{90D8DAF7-A534-4744-88CD-0B663929E69B}" srcId="{B68A3E3C-4356-4483-8107-BE6471BF3AD5}" destId="{D0100834-20FC-4551-956D-24E0573DC991}" srcOrd="4" destOrd="0" parTransId="{04F4E473-DCB9-4E49-8B8D-76922FB66FC6}" sibTransId="{61CF2ADA-14E8-4E19-8A20-B0A87D8E8CA6}"/>
    <dgm:cxn modelId="{65C185FB-02C2-4F73-8926-4F898CEBD185}" type="presOf" srcId="{B68A3E3C-4356-4483-8107-BE6471BF3AD5}" destId="{6B7CA3C7-035B-46B6-BDC4-4CFFAE7C2EAF}" srcOrd="0" destOrd="0" presId="urn:microsoft.com/office/officeart/2005/8/layout/default"/>
    <dgm:cxn modelId="{EB0555B8-68EE-4E39-9549-D977C5E4B1B4}" type="presParOf" srcId="{6B7CA3C7-035B-46B6-BDC4-4CFFAE7C2EAF}" destId="{22470B5B-D634-443B-9865-6390EDCBA996}" srcOrd="0" destOrd="0" presId="urn:microsoft.com/office/officeart/2005/8/layout/default"/>
    <dgm:cxn modelId="{352F0D3D-186C-4291-BE59-BA1750280CEA}" type="presParOf" srcId="{6B7CA3C7-035B-46B6-BDC4-4CFFAE7C2EAF}" destId="{3E2AD359-F90D-405A-93CE-41299AAAB315}" srcOrd="1" destOrd="0" presId="urn:microsoft.com/office/officeart/2005/8/layout/default"/>
    <dgm:cxn modelId="{A5B17C3F-BE31-44B0-8036-B4EBE8704ECD}" type="presParOf" srcId="{6B7CA3C7-035B-46B6-BDC4-4CFFAE7C2EAF}" destId="{C13E1751-478A-4A92-94CC-D9096AC92B06}" srcOrd="2" destOrd="0" presId="urn:microsoft.com/office/officeart/2005/8/layout/default"/>
    <dgm:cxn modelId="{C2433C09-11A3-43E4-B804-BD849A16F211}" type="presParOf" srcId="{6B7CA3C7-035B-46B6-BDC4-4CFFAE7C2EAF}" destId="{FB4EF76D-02DD-46E4-B20E-9EDE8A0D8915}" srcOrd="3" destOrd="0" presId="urn:microsoft.com/office/officeart/2005/8/layout/default"/>
    <dgm:cxn modelId="{CB8D8634-F40D-4B0E-A521-72984B1A7D8C}" type="presParOf" srcId="{6B7CA3C7-035B-46B6-BDC4-4CFFAE7C2EAF}" destId="{78C77FDA-4FAE-4BE1-BB26-66C20C4A6292}" srcOrd="4" destOrd="0" presId="urn:microsoft.com/office/officeart/2005/8/layout/default"/>
    <dgm:cxn modelId="{F26387AB-83E6-4D1B-ACB9-C07406675901}" type="presParOf" srcId="{6B7CA3C7-035B-46B6-BDC4-4CFFAE7C2EAF}" destId="{21E8F04B-2AD1-4AB6-9C17-7A68862A37A4}" srcOrd="5" destOrd="0" presId="urn:microsoft.com/office/officeart/2005/8/layout/default"/>
    <dgm:cxn modelId="{AC183554-2E9C-4A5C-B157-5B3B8EC09525}" type="presParOf" srcId="{6B7CA3C7-035B-46B6-BDC4-4CFFAE7C2EAF}" destId="{07F01FC8-8ACB-427A-801D-A1C6E78469D8}" srcOrd="6" destOrd="0" presId="urn:microsoft.com/office/officeart/2005/8/layout/default"/>
    <dgm:cxn modelId="{CEC5D247-8C16-4767-82A0-17453672DEEE}" type="presParOf" srcId="{6B7CA3C7-035B-46B6-BDC4-4CFFAE7C2EAF}" destId="{94F17735-FF19-45C5-95E7-B19C23F2E716}" srcOrd="7" destOrd="0" presId="urn:microsoft.com/office/officeart/2005/8/layout/default"/>
    <dgm:cxn modelId="{77A9FF25-EC24-40AD-BC73-3054E28B75A7}" type="presParOf" srcId="{6B7CA3C7-035B-46B6-BDC4-4CFFAE7C2EAF}" destId="{A8950BBD-2955-43CD-A384-1D8F185B12F5}" srcOrd="8" destOrd="0" presId="urn:microsoft.com/office/officeart/2005/8/layout/default"/>
    <dgm:cxn modelId="{C2D08055-CBE1-4229-B960-2C7ECE7D1A5A}" type="presParOf" srcId="{6B7CA3C7-035B-46B6-BDC4-4CFFAE7C2EAF}" destId="{4F628BFE-FE60-4CFF-9672-6414570C65F0}" srcOrd="9" destOrd="0" presId="urn:microsoft.com/office/officeart/2005/8/layout/default"/>
    <dgm:cxn modelId="{5D4B9DB1-01D2-4BE7-AFCC-3F84D07C8AAB}" type="presParOf" srcId="{6B7CA3C7-035B-46B6-BDC4-4CFFAE7C2EAF}" destId="{EAE2B301-2416-491F-A4C7-2435BC0FDB00}" srcOrd="10" destOrd="0" presId="urn:microsoft.com/office/officeart/2005/8/layout/default"/>
    <dgm:cxn modelId="{CFFF2008-0918-4557-87AF-EC84C667C7B6}" type="presParOf" srcId="{6B7CA3C7-035B-46B6-BDC4-4CFFAE7C2EAF}" destId="{A51D4F56-A13F-462A-AD7C-F5E08E8BE9C5}" srcOrd="11" destOrd="0" presId="urn:microsoft.com/office/officeart/2005/8/layout/default"/>
    <dgm:cxn modelId="{743B697B-CC17-4B7A-92C5-CC620405C8C1}" type="presParOf" srcId="{6B7CA3C7-035B-46B6-BDC4-4CFFAE7C2EAF}" destId="{56864FE9-B9B2-4C46-8247-EEDCF0E86D09}" srcOrd="12" destOrd="0" presId="urn:microsoft.com/office/officeart/2005/8/layout/default"/>
    <dgm:cxn modelId="{940BD735-7289-4BB5-A39B-FE5F791E13B6}" type="presParOf" srcId="{6B7CA3C7-035B-46B6-BDC4-4CFFAE7C2EAF}" destId="{4CBAEE00-36CF-454D-AB03-B4C1D6ACCB46}" srcOrd="13" destOrd="0" presId="urn:microsoft.com/office/officeart/2005/8/layout/default"/>
    <dgm:cxn modelId="{6C979584-78E3-4AB3-8D85-22FB522340E9}" type="presParOf" srcId="{6B7CA3C7-035B-46B6-BDC4-4CFFAE7C2EAF}" destId="{AFFC7A2D-F2C8-4095-AD1F-528B18933E71}" srcOrd="14" destOrd="0" presId="urn:microsoft.com/office/officeart/2005/8/layout/default"/>
    <dgm:cxn modelId="{4B18FF8A-61AA-4FDC-A071-DCB212FD7A3D}" type="presParOf" srcId="{6B7CA3C7-035B-46B6-BDC4-4CFFAE7C2EAF}" destId="{E52ED29B-656B-43C6-9EA4-5B3FC5B76E53}" srcOrd="15" destOrd="0" presId="urn:microsoft.com/office/officeart/2005/8/layout/default"/>
    <dgm:cxn modelId="{E657BDA1-779C-4D24-91DC-F64D107DEB48}" type="presParOf" srcId="{6B7CA3C7-035B-46B6-BDC4-4CFFAE7C2EAF}" destId="{AE571064-C9EE-4A5E-BA86-0E6A9AAF5FF9}" srcOrd="16" destOrd="0" presId="urn:microsoft.com/office/officeart/2005/8/layout/defaul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D6F61-F7CC-4080-82D6-3A4C441202EB}">
      <dsp:nvSpPr>
        <dsp:cNvPr id="0" name=""/>
        <dsp:cNvSpPr/>
      </dsp:nvSpPr>
      <dsp:spPr>
        <a:xfrm>
          <a:off x="0" y="43276"/>
          <a:ext cx="5181600" cy="5036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How this training works</a:t>
          </a:r>
          <a:endParaRPr lang="en-US" sz="2100" kern="1200" dirty="0"/>
        </a:p>
      </dsp:txBody>
      <dsp:txXfrm>
        <a:off x="24588" y="67864"/>
        <a:ext cx="5132424" cy="454509"/>
      </dsp:txXfrm>
    </dsp:sp>
    <dsp:sp modelId="{2A303A42-9E49-4776-BA5A-F8A538EC6995}">
      <dsp:nvSpPr>
        <dsp:cNvPr id="0" name=""/>
        <dsp:cNvSpPr/>
      </dsp:nvSpPr>
      <dsp:spPr>
        <a:xfrm>
          <a:off x="0" y="607441"/>
          <a:ext cx="5181600" cy="5036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Aims</a:t>
          </a:r>
          <a:endParaRPr lang="en-US" sz="2100" kern="1200"/>
        </a:p>
      </dsp:txBody>
      <dsp:txXfrm>
        <a:off x="24588" y="632029"/>
        <a:ext cx="5132424" cy="454509"/>
      </dsp:txXfrm>
    </dsp:sp>
    <dsp:sp modelId="{F2E769A1-9F3D-4555-8CA0-915FAC974540}">
      <dsp:nvSpPr>
        <dsp:cNvPr id="0" name=""/>
        <dsp:cNvSpPr/>
      </dsp:nvSpPr>
      <dsp:spPr>
        <a:xfrm>
          <a:off x="0" y="1171606"/>
          <a:ext cx="5181600" cy="5036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Context and key principles</a:t>
          </a:r>
          <a:endParaRPr lang="en-US" sz="2100" kern="1200"/>
        </a:p>
      </dsp:txBody>
      <dsp:txXfrm>
        <a:off x="24588" y="1196194"/>
        <a:ext cx="5132424" cy="454509"/>
      </dsp:txXfrm>
    </dsp:sp>
    <dsp:sp modelId="{8F747283-5A6D-498D-935C-8EFAF1E0A569}">
      <dsp:nvSpPr>
        <dsp:cNvPr id="0" name=""/>
        <dsp:cNvSpPr/>
      </dsp:nvSpPr>
      <dsp:spPr>
        <a:xfrm>
          <a:off x="0" y="1735771"/>
          <a:ext cx="5181600" cy="5036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Needs Led Approach:</a:t>
          </a:r>
          <a:endParaRPr lang="en-US" sz="2100" kern="1200"/>
        </a:p>
      </dsp:txBody>
      <dsp:txXfrm>
        <a:off x="24588" y="1760359"/>
        <a:ext cx="5132424" cy="454509"/>
      </dsp:txXfrm>
    </dsp:sp>
    <dsp:sp modelId="{EF7B219C-E0B5-4CB0-AF69-2C1C8AB42EAB}">
      <dsp:nvSpPr>
        <dsp:cNvPr id="0" name=""/>
        <dsp:cNvSpPr/>
      </dsp:nvSpPr>
      <dsp:spPr>
        <a:xfrm>
          <a:off x="0" y="2239456"/>
          <a:ext cx="5181600" cy="1564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516"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GB" sz="1600" kern="1200"/>
            <a:t>Understanding and Identifying Needs- How to use the Needs Led Approach Kit</a:t>
          </a:r>
          <a:endParaRPr lang="en-US" sz="1600" kern="1200"/>
        </a:p>
        <a:p>
          <a:pPr marL="171450" lvl="1" indent="-171450" algn="l" defTabSz="711200">
            <a:lnSpc>
              <a:spcPct val="90000"/>
            </a:lnSpc>
            <a:spcBef>
              <a:spcPct val="0"/>
            </a:spcBef>
            <a:spcAft>
              <a:spcPct val="20000"/>
            </a:spcAft>
            <a:buChar char="•"/>
          </a:pPr>
          <a:r>
            <a:rPr lang="en-GB" sz="1600" kern="1200" dirty="0"/>
            <a:t>Supporting Identified Needs- How to create a meaningful Action Plan </a:t>
          </a:r>
          <a:endParaRPr lang="en-US" sz="1600" kern="1200" dirty="0"/>
        </a:p>
        <a:p>
          <a:pPr marL="171450" lvl="1" indent="-171450" algn="l" defTabSz="711200">
            <a:lnSpc>
              <a:spcPct val="90000"/>
            </a:lnSpc>
            <a:spcBef>
              <a:spcPct val="0"/>
            </a:spcBef>
            <a:spcAft>
              <a:spcPct val="20000"/>
            </a:spcAft>
            <a:buChar char="•"/>
          </a:pPr>
          <a:r>
            <a:rPr lang="en-US" sz="1600" kern="1200" dirty="0"/>
            <a:t>How to access support</a:t>
          </a:r>
        </a:p>
        <a:p>
          <a:pPr marL="171450" lvl="1" indent="-171450" algn="l" defTabSz="711200">
            <a:lnSpc>
              <a:spcPct val="90000"/>
            </a:lnSpc>
            <a:spcBef>
              <a:spcPct val="0"/>
            </a:spcBef>
            <a:spcAft>
              <a:spcPct val="20000"/>
            </a:spcAft>
            <a:buChar char="•"/>
          </a:pPr>
          <a:r>
            <a:rPr lang="en-US" sz="1600" kern="1200" dirty="0"/>
            <a:t>Case Study</a:t>
          </a:r>
        </a:p>
      </dsp:txBody>
      <dsp:txXfrm>
        <a:off x="0" y="2239456"/>
        <a:ext cx="5181600" cy="1564920"/>
      </dsp:txXfrm>
    </dsp:sp>
    <dsp:sp modelId="{24F224B1-5A07-475B-B4FD-AFBB3A52EFB3}">
      <dsp:nvSpPr>
        <dsp:cNvPr id="0" name=""/>
        <dsp:cNvSpPr/>
      </dsp:nvSpPr>
      <dsp:spPr>
        <a:xfrm>
          <a:off x="0" y="3804376"/>
          <a:ext cx="5181600" cy="50368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dirty="0"/>
            <a:t>FAQs and contact details</a:t>
          </a:r>
          <a:endParaRPr lang="en-US" sz="2100" kern="1200" dirty="0"/>
        </a:p>
      </dsp:txBody>
      <dsp:txXfrm>
        <a:off x="24588" y="3828964"/>
        <a:ext cx="5132424" cy="4545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70B5B-D634-443B-9865-6390EDCBA996}">
      <dsp:nvSpPr>
        <dsp:cNvPr id="0" name=""/>
        <dsp:cNvSpPr/>
      </dsp:nvSpPr>
      <dsp:spPr>
        <a:xfrm>
          <a:off x="582645"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Speech and Language</a:t>
          </a:r>
        </a:p>
      </dsp:txBody>
      <dsp:txXfrm>
        <a:off x="582645" y="1178"/>
        <a:ext cx="2174490" cy="1304694"/>
      </dsp:txXfrm>
    </dsp:sp>
    <dsp:sp modelId="{C13E1751-478A-4A92-94CC-D9096AC92B06}">
      <dsp:nvSpPr>
        <dsp:cNvPr id="0" name=""/>
        <dsp:cNvSpPr/>
      </dsp:nvSpPr>
      <dsp:spPr>
        <a:xfrm>
          <a:off x="2974584"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Energy Levels</a:t>
          </a:r>
        </a:p>
      </dsp:txBody>
      <dsp:txXfrm>
        <a:off x="2974584" y="1178"/>
        <a:ext cx="2174490" cy="1304694"/>
      </dsp:txXfrm>
    </dsp:sp>
    <dsp:sp modelId="{78C77FDA-4FAE-4BE1-BB26-66C20C4A6292}">
      <dsp:nvSpPr>
        <dsp:cNvPr id="0" name=""/>
        <dsp:cNvSpPr/>
      </dsp:nvSpPr>
      <dsp:spPr>
        <a:xfrm>
          <a:off x="5259648" y="117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Attention and Impulse Control</a:t>
          </a:r>
        </a:p>
      </dsp:txBody>
      <dsp:txXfrm>
        <a:off x="5259648" y="1178"/>
        <a:ext cx="2174490" cy="1304694"/>
      </dsp:txXfrm>
    </dsp:sp>
    <dsp:sp modelId="{07F01FC8-8ACB-427A-801D-A1C6E78469D8}">
      <dsp:nvSpPr>
        <dsp:cNvPr id="0" name=""/>
        <dsp:cNvSpPr/>
      </dsp:nvSpPr>
      <dsp:spPr>
        <a:xfrm>
          <a:off x="609522" y="1485594"/>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Emotional Regulation</a:t>
          </a:r>
        </a:p>
      </dsp:txBody>
      <dsp:txXfrm>
        <a:off x="609522" y="1485594"/>
        <a:ext cx="2174490" cy="1304694"/>
      </dsp:txXfrm>
    </dsp:sp>
    <dsp:sp modelId="{A8950BBD-2955-43CD-A384-1D8F185B12F5}">
      <dsp:nvSpPr>
        <dsp:cNvPr id="0" name=""/>
        <dsp:cNvSpPr/>
      </dsp:nvSpPr>
      <dsp:spPr>
        <a:xfrm>
          <a:off x="2933965" y="1487690"/>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dirty="0"/>
            <a:t>Motor Skills</a:t>
          </a:r>
          <a:endParaRPr lang="en-US" sz="2100" kern="1200" dirty="0"/>
        </a:p>
      </dsp:txBody>
      <dsp:txXfrm>
        <a:off x="2933965" y="1487690"/>
        <a:ext cx="2174490" cy="1304694"/>
      </dsp:txXfrm>
    </dsp:sp>
    <dsp:sp modelId="{EAE2B301-2416-491F-A4C7-2435BC0FDB00}">
      <dsp:nvSpPr>
        <dsp:cNvPr id="0" name=""/>
        <dsp:cNvSpPr/>
      </dsp:nvSpPr>
      <dsp:spPr>
        <a:xfrm>
          <a:off x="5242774" y="1487703"/>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Sensory Processing</a:t>
          </a:r>
        </a:p>
      </dsp:txBody>
      <dsp:txXfrm>
        <a:off x="5242774" y="1487703"/>
        <a:ext cx="2174490" cy="1304694"/>
      </dsp:txXfrm>
    </dsp:sp>
    <dsp:sp modelId="{56864FE9-B9B2-4C46-8247-EEDCF0E86D09}">
      <dsp:nvSpPr>
        <dsp:cNvPr id="0" name=""/>
        <dsp:cNvSpPr/>
      </dsp:nvSpPr>
      <dsp:spPr>
        <a:xfrm>
          <a:off x="628266" y="293648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Flexibility and Adaptability </a:t>
          </a:r>
        </a:p>
      </dsp:txBody>
      <dsp:txXfrm>
        <a:off x="628266" y="2936488"/>
        <a:ext cx="2174490" cy="1304694"/>
      </dsp:txXfrm>
    </dsp:sp>
    <dsp:sp modelId="{AFFC7A2D-F2C8-4095-AD1F-528B18933E71}">
      <dsp:nvSpPr>
        <dsp:cNvPr id="0" name=""/>
        <dsp:cNvSpPr/>
      </dsp:nvSpPr>
      <dsp:spPr>
        <a:xfrm>
          <a:off x="2925202" y="2936488"/>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Social Interaction and Social Relationships</a:t>
          </a:r>
        </a:p>
      </dsp:txBody>
      <dsp:txXfrm>
        <a:off x="2925202" y="2936488"/>
        <a:ext cx="2174490" cy="1304694"/>
      </dsp:txXfrm>
    </dsp:sp>
    <dsp:sp modelId="{AE571064-C9EE-4A5E-BA86-0E6A9AAF5FF9}">
      <dsp:nvSpPr>
        <dsp:cNvPr id="0" name=""/>
        <dsp:cNvSpPr/>
      </dsp:nvSpPr>
      <dsp:spPr>
        <a:xfrm>
          <a:off x="5251211" y="2951383"/>
          <a:ext cx="2174490" cy="130469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en-US" sz="2100" kern="1200" dirty="0"/>
        </a:p>
        <a:p>
          <a:pPr marL="0" lvl="0" indent="0" algn="ctr" defTabSz="933450">
            <a:lnSpc>
              <a:spcPct val="90000"/>
            </a:lnSpc>
            <a:spcBef>
              <a:spcPct val="0"/>
            </a:spcBef>
            <a:spcAft>
              <a:spcPct val="35000"/>
            </a:spcAft>
            <a:buNone/>
          </a:pPr>
          <a:r>
            <a:rPr lang="en-US" sz="2100" kern="1200" dirty="0"/>
            <a:t>Cognition</a:t>
          </a:r>
        </a:p>
        <a:p>
          <a:pPr marL="0" lvl="0" indent="0" algn="ctr" defTabSz="933450">
            <a:lnSpc>
              <a:spcPct val="90000"/>
            </a:lnSpc>
            <a:spcBef>
              <a:spcPct val="0"/>
            </a:spcBef>
            <a:spcAft>
              <a:spcPct val="35000"/>
            </a:spcAft>
            <a:buNone/>
          </a:pPr>
          <a:endParaRPr lang="en-US" sz="2100" kern="1200" dirty="0"/>
        </a:p>
      </dsp:txBody>
      <dsp:txXfrm>
        <a:off x="5251211" y="2951383"/>
        <a:ext cx="2174490" cy="13046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3:29.996"/>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1744 331,'-28'-1,"1"-2,0-1,0-1,0-2,-28-10,2 1,28 11,0 0,-27-1,-30-5,40 4,-75-3,44 6,-7-11,-7 1,47 9,0-2,-73-21,9 1,64 17,-38-16,2 1,-7-3,58 18,-1 2,1 0,-1 2,-1 1,-26-2,-79 7,103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32.578"/>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1,'1'2,"0"0,0 0,1 0,-1 0,1 0,0-1,0 1,-1 0,1-1,0 0,0 1,0-1,0 0,1 0,-1 0,0 0,0 0,1-1,-1 1,5 0,8 4,17 9,1-2,0-1,1-2,0-1,50 5,7 0,-48-5,77 2,67-13,160 6,-205 12,62 4,-21-3,-124-7,72-1,495-9,-598 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39.37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37,'1'-2,"-1"1,1-1,-1 1,1-1,0 1,0 0,-1-1,1 1,0 0,0 0,0 0,1-1,-1 1,0 0,0 1,1-1,-1 0,0 0,1 0,-1 1,1-1,-1 1,1-1,-1 1,1 0,-1-1,4 1,49-6,-48 6,423-4,-220 7,708-3,-889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45.20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1,'824'0,"-791"1,0 3,40 8,-38-5,58 3,112-12,84 4,-200 14,-64-11,0 0,33 1,12-3,84 14,-104-11,82-1,-9-2,-33 12,-65-9,1-2,30 2,597-4,-315-4,-280-4,-37-1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48.337"/>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2,'36'13,"-4"0,2-8,-1-2,40-1,-40-2,-1 1,52 9,-13 0,1-2,140-5,-123-4,109 13,11 6,292-13,-262-8,1016 3,-1234-1,0-2,0 0,0-1,-1-2,28-10,-26 8,1 1,0 1,-1 1,29-2,-18 4,44-11,-47 8,62-5,361 11,-210 1,-214 1,-1 0,40 10,23 2,34 3,-74-8,82 2,-10-13,-55-1,0 3,122 17,-85-4,0-4,189-8,-126-4,129 3,-269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50.416"/>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1,'860'0,"-826"1,61 12,8 1,-33-10,-1 4,121 27,-145-26,0-2,0-2,1-2,0-2,46-5,115 6,-127 14,-60-11,0-1,27 3,383-4,-221-5,372 2,-549 1,0 2,40 10,-37-6,57 3,274-9,-171-3,-170 1,0-2,45-10,-44 7,0 1,31-1,-29 5</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19.313"/>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71,'36'1,"0"-2,1-1,-1-2,0-2,69-20,-75 17,1 2,0 1,0 1,40-1,132 9,-73 0,-45-1,106 16,-124-11,89-4,17 1,-83 12,-65-11,0 0,33 1,686-4,-363-5,718 3,-1034 3,69 12,44 2,-123-16,-8-1,0 2,84 14,-83-8,1-3,0-2,89-5,61 2,-110 16,-64-11,1 0,32 1,-37-5,189-3,-183-3,-6-2</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21.167"/>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0,'28'2,"0"0,42 11,-39-7,48 4,-79-10,272 22,-73-7,14 2,-108-6,0-5,122-8,-63-1,1256 3,-1374 2,73 14,-72-9,69 3,674-11,-758-1,0-1,41-9,-38 5,57-4,116 13,79-4,-184-13,-66 8,53-2,-61 8</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25.942"/>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2767 200,'-6'-1,"0"0,0-1,0 0,0 0,0 0,0 0,1-1,-1 0,-9-7,-25-12,-2 9,0 2,-1 1,0 3,-64-4,-179 11,130 3,119-5,0-2,-38-8,38 5,-72-3,72 9,-25 2,0-4,-76-12,60 5,-1 4,-148 6,83 3,-317-3,436-1,1-2,-46-10,44 7,0 1,-33-1,-39 5,69 2</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27.31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0,'1005'0,"-808"15,-54-1,262 37,-270-28,214 8,-281-31,4-2,0 4,0 3,93 19,-104-12,0-2,1-3,109-1,752-7,-889-1,0-1,35-9,-33 6,55-4,562 9,-316 3,-305-4,0-1,41-9,-39 5,59-3,-17 10,-50 1,1 0,-1-2,0-1,43-9,-42 4,0 2,0 1,36 0,-36 3</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28.49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2,'179'-2,"194"5,-232 12,41 2,333-18,-504 1,1 1,-1 0,1 1,-1 0,15 6,-5-1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3:31.51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39,'10'-1,"1"0,-1-1,0 0,1-1,9-4,40-8,56 8,129 8,-82 2,440-3,-549 2,69 13,40 2,-146-16,45 0,111 16,23 17,-125-25,-1-3,1-2,78-8,-14 1,-15 8,134 24,-134-13,136 1,1467-18,-1711 0,0 1,0-2,0 0,0 0,13-5,-4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07.134"/>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1 1,'6'2,"0"1,0 0,0 1,-1-1,1 1,-1 0,0 0,0 1,-1-1,1 1,-1 0,4 6,40 68,-38-60,1 0,1 0,26 29,-20-26,-1 1,25 42,15 21,-47-72,-1 2,0-1,-1 1,-1 0,-1 1,0-1,-1 1,3 19,-4-12</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08.999"/>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490 1,'-3'1,"0"1,1-1,-1 1,1 0,0 0,0 0,-1 0,1 0,0 1,1-1,-1 0,0 1,1 0,-1-1,0 5,-7 7,-25 27,-53 51,52-58,1 2,-28 39,50-58,-2-2,1 0,-27 22,19-18,8-8,2 1,0 0,0 0,1 2,0-1,-10 22,11-15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22.420"/>
    </inkml:context>
    <inkml:brush xml:id="br0">
      <inkml:brushProperty name="width" value="0.1" units="cm"/>
      <inkml:brushProperty name="height" value="0.2" units="cm"/>
      <inkml:brushProperty name="color" value="#A2D762"/>
      <inkml:brushProperty name="tip" value="rectangle"/>
      <inkml:brushProperty name="rasterOp" value="maskPen"/>
      <inkml:brushProperty name="ignorePressure" value="1"/>
    </inkml:brush>
  </inkml:definitions>
  <inkml:trace contextRef="#ctx0" brushRef="#br0">600 3,'-129'-2,"-139"5,261-2,-1 1,1-1,0 1,0 1,-1 0,2 0,-1 0,0 1,1-1,-1 2,1-1,0 1,1 0,-1 0,1 0,0 1,-6 9,0 0,1 1,1 0,1 1,1 0,0 0,-5 20,7-21,1 0,1-1,1 1,0 0,1 0,1 0,0 0,1 0,1 0,1 0,6 24,-6-32,0-1,0 1,1-1,0 1,0-1,0 0,1-1,0 1,1-1,0 0,0 0,0-1,0 1,1-2,0 1,0-1,0 0,0 0,1 0,0-1,0-1,0 1,14 1,21 1,0-1,87-6,-46-1,-75 3,-1 0,1 0,-1-1,0-1,1 1,-1-1,11-5,-15 5,0 0,-1 0,1 0,-1 0,0-1,1 0,-1 0,0 0,0 0,-1 0,1-1,-1 1,0-1,0 1,0-1,2-6,7-22,-3-1,0 0,-2-1,-2 1,-1-1,-2 0,-1 0,-7-59,7 90,-1 0,1 0,-1-1,0 1,0 0,0 1,0-1,0 0,-1 0,1 0,-1 1,0-1,0 1,0-1,0 1,0 0,0-1,0 1,-1 1,0-1,1 0,-1 0,0 1,1 0,-1-1,0 1,0 0,0 1,0-1,-4 0,-18-3</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9:56.029"/>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1 0,'5'2,"0"0,0 1,0-1,0 1,-1 0,1 0,-1 1,0-1,0 1,0 0,6 8,1-1,32 31,-2 2,48 67,-74-94,-2-2</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9:57.578"/>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451 1,'-1'2,"0"0,0 0,0 0,0-1,0 1,0 0,0-1,-1 1,1-1,-1 1,1-1,-1 1,1-1,-1 0,-3 2,-35 21,29-17,-214 133,198-123,18-13,1 1,0 0,0 1,0 0,1 0,-13 13,-24 36,33-38</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50:07.272"/>
    </inkml:context>
    <inkml:brush xml:id="br0">
      <inkml:brushProperty name="width" value="0.1" units="cm"/>
      <inkml:brushProperty name="height" value="0.2" units="cm"/>
      <inkml:brushProperty name="color" value="#A2D762"/>
      <inkml:brushProperty name="tip" value="rectangle"/>
      <inkml:brushProperty name="rasterOp" value="maskPen"/>
      <inkml:brushProperty name="ignorePressure" value="1"/>
    </inkml:brush>
  </inkml:definitions>
  <inkml:trace contextRef="#ctx0" brushRef="#br0">170 7,'-18'0,"6"0,0-1,-1 2,1 0,0 0,0 1,-18 5,27-5,0-1,0 1,0 0,0 0,0 0,1 0,-1 0,0 0,1 1,0-1,0 1,0 0,0 0,0 0,0 0,1 0,-1 0,1 0,0 0,0 1,0-1,0 0,1 1,0-1,-1 1,1-1,0 1,1 3,-1-2,0 1,1 0,-1 0,1-1,0 1,1 0,0-1,-1 0,2 1,-1-1,1 0,-1 0,1 0,1 0,-1-1,1 1,0-1,0 0,0 0,0 0,1-1,0 1,-1-1,1 0,0-1,1 1,-1-1,0 0,1 0,-1-1,1 1,-1-1,10 0,-2 1,-1-1,1-1,0 0,0-1,0 0,0-1,-1 0,1-1,-1-1,1 0,-1 0,0-1,-1-1,13-8,-20 11,0 0,-1 0,0 0,0-1,0 1,0-1,0 0,-1 0,1 0,-1 0,0 0,-1 0,1-1,-1 1,1-1,-1 1,-1-1,1 1,-1-1,1 0,-1 1,-2-9,2 9,-1 0,1 0,-1 0,0 0,-1 0,1 1,-1-1,0 0,0 1,0-1,0 1,0-1,-1 1,0 0,1 0,-1 0,0 0,-1 1,1-1,0 1,-1 0,1 0,-1 0,0 0,-6-1,-12-1,0 1,-1 1,1 1,-45 3,28 0,9-1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3:34.78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0,'562'0,"-528"2,0 2,37 7,47 5,55 7,-108-12,100 22,-134-26,-3 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39.375"/>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37,'1'-2,"-1"1,1-1,-1 1,1-1,0 1,0 0,-1-1,1 1,0 0,0 0,0 0,1-1,-1 1,0 0,0 1,1-1,-1 0,0 0,1 0,-1 1,1-1,-1 1,1-1,-1 1,1 0,-1-1,4 1,49-6,-48 6,423-4,-220 7,708-3,-889 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5:28.49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2,'179'-2,"194"5,-232 12,41 2,333-18,-504 1,1 1,-1 0,1 1,-1 0,15 6,-5-1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59:19.28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3987 300,'0'-1,"-1"-1,1 1,0 0,-1-1,0 1,1 0,-1 0,0 0,0 0,1-1,-1 1,0 0,0 1,0-1,0 0,0 0,0 0,-1 0,1 1,0-1,0 1,-1-1,1 1,0-1,-1 1,1 0,-3-1,-46-6,36 5,-53-11,36 6,0 2,-44-3,21 8,-3-1,0-1,-73-14,-101-19,190 30,-1 1,-53 2,55 2,1-1,-67-12,61 6,0 2,-57 1,-2 0,-12-12,71 8,-55-1,77 8,-14 1,0-2,-1-1,-42-11,24 0,-1 2,-1 3,-87-2,119 9,1 0,-42-11,39 7,0 2,-28-2,-421 5,227 3,226-1,0 1,-46 12,44-8,0-2,-34 3,10-6,10-1,1 2,-76 14,75-10,1-1,-1-2,-58-4,65 1,4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3:32.844"/>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1,'142'2,"0"7,211 39,10 4,-137-24,-132-14,37 7,213 5,2157-28,-2467 0,-1-1,38-9,-18 3,-24 4</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59:20.530"/>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3,'209'-2,"231"4,-158 30,-1-1,-144-25,373 26,-495-30,670 61,-116 8,-291-44,-223-24,128 17,-96-9,61 18,-121-25,55 10,156 5,-94-18,139-5,-189-11,11-2,2 1,-77 10,63-5,20 12,-69 1,0-1,0-3,74-12,-69 5,0 2,1 3,65 2,-86 2</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02.16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0 140,'38'-2,"0"-2,0-2,50-15,54-7,-75 23,87 5,41-2,-106-13,-64 9,1 1,32-1,42 8,-70 0,1-1,0-2,-1-1,1-1,34-8,-16 1,0 2,0 3,1 1,0 3,52 6,11-3,559-2,-647 2,-1 0,46 11,-44-7,0-1,33 2,6-2,108 23,-113-16,-1-3,80 3,-54-12,-6-2,1 5,102 15,-95-8,0-3,150-8,-84-2,-70 2,97 3,-91 13,-64-9,0-2,34 3,-23-6,0 1,70 15,78 17,-125-26,1-2,0-4,71-5,81 3,-95 15,-74-7,68 1,-79-8,28-2,-1 4,87 13,-107-9,-1-3,49 0,-59-4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14.548"/>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1 133,'1476'0,"-1285"-17,-6 1,39-1,-23 1,-172 13,-1 0,31-8,-31 5,1 1,30-1,680 4,-356 5,-170-20,-5 1,1119 17,-1299-1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16.271"/>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0 266,'4'-4,"1"1,-1 0,1 0,-1 1,1-1,0 1,0 0,0 0,0 1,1-1,-1 1,6 0,69-4,-61 4,240-17,49-16,-35 20,-180 13,119-17,-76-2,202-6,-299 24,68-13,-68 8,68-3,-57 7,0-2,79-20,-81 15,1 1,88-5,1157 16,-1249 0,71 13,-68-7,54 2,74 6,23 0,-161-15,1 1,67 14,-65-10,1-2,45-1,-46-3,-1 2,54 9,77 10,-13-2,-113-13,0-2,77-3,28 2,-69 13,-61-11,0-1,26 3,242-5,-148-4,-75-4,-37-1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17.831"/>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1,'1386'0,"-1358"0</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37.802"/>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0,'694'0,"-664"2,-1 1,38 8,39 4,-74-11,46 10,-49-8,1-1,36 2,532-7,-280-1,-288 3,1 1,-1 2,1 1,32 11,-32-8,0-1,0-2,55 4,833-8,-429-5,-397 2,-10 0,160 16,-98 1,292-9,-246-9,1135 2,-1301-2,-1 0,46-11,-44 7,0 1,33-2,304 8,-334-1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0:39.419"/>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2,'173'-1,"354"15,325 9,-562-25,790 2,-877 17,-5 1,1038-20,-1187 5,66 11,-65-7,62 2,645-10,-723-1,0-1,35-8,-32 4,53-2,-81 8,8 1,0 0,0-2,0 0,25-7,-21 2</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2:21.08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1,'0'5,"0"2</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2:22.81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1,'1294'0,"-905"20,-206-6,138 21,-86-6,124 25,-161-21,178 23,-295-45,1-4,117-5,21 1,-91 14,-83-10,69 3,-77-9,122-5,-140 2,-1-1,1-1,-1-1,0 0,0-2,19-9,-15 6,0 0,1 2,0 0,1 2,-1 1,1 1,0 0,0 2,29 2,-28-2,-1 0,44-10,-41 6,55-4,285 9,-174 2,-165-1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02:24.68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0,'62'1,"0"2,72 12,-50-5,0-3,135-8,-80-2,14 1,189 5,-134 18,-101-9,194 22,-102-2,-139-20,1-2,102 2,-40-10,115-6,-145-16,-51 10,4-2,-19 5,1 1,-1 2,40-3,561 8,-415 16,-2-1,1607-17,-1790 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3:34.78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0,'562'0,"-528"2,0 2,37 7,47 5,55 7,-108-12,100 22,-134-26,-3 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07.134"/>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1 1,'6'2,"0"1,0 0,0 1,-1-1,1 1,-1 0,0 0,0 1,-1-1,1 1,-1 0,4 6,40 68,-38-60,1 0,1 0,26 29,-20-26,-1 1,25 42,15 21,-47-72,-1 2,0-1,-1 1,-1 0,-1 1,0-1,-1 1,3 19,-4-12</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08.999"/>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490 1,'-3'1,"0"1,1-1,-1 1,1 0,0 0,0 0,-1 0,1 0,0 1,1-1,-1 0,0 1,1 0,-1-1,0 5,-7 7,-25 27,-53 51,52-58,1 2,-28 39,50-58,-2-2,1 0,-27 22,19-18,8-8,2 1,0 0,0 0,1 2,0-1,-10 22,11-15</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45:22.420"/>
    </inkml:context>
    <inkml:brush xml:id="br0">
      <inkml:brushProperty name="width" value="0.1" units="cm"/>
      <inkml:brushProperty name="height" value="0.2" units="cm"/>
      <inkml:brushProperty name="color" value="#A2D762"/>
      <inkml:brushProperty name="tip" value="rectangle"/>
      <inkml:brushProperty name="rasterOp" value="maskPen"/>
      <inkml:brushProperty name="ignorePressure" value="1"/>
    </inkml:brush>
  </inkml:definitions>
  <inkml:trace contextRef="#ctx0" brushRef="#br0">600 3,'-129'-2,"-139"5,261-2,-1 1,1-1,0 1,0 1,-1 0,2 0,-1 0,0 1,1-1,-1 2,1-1,0 1,1 0,-1 0,1 0,0 1,-6 9,0 0,1 1,1 0,1 1,1 0,0 0,-5 20,7-21,1 0,1-1,1 1,0 0,1 0,1 0,0 0,1 0,1 0,1 0,6 24,-6-32,0-1,0 1,1-1,0 1,0-1,0 0,1-1,0 1,1-1,0 0,0 0,0-1,0 1,1-2,0 1,0-1,0 0,0 0,1 0,0-1,0-1,0 1,14 1,21 1,0-1,87-6,-46-1,-75 3,-1 0,1 0,-1-1,0-1,1 1,-1-1,11-5,-15 5,0 0,-1 0,1 0,-1 0,0-1,1 0,-1 0,0 0,0 0,-1 0,1-1,-1 1,0-1,0 1,0-1,2-6,7-22,-3-1,0 0,-2-1,-2 1,-1-1,-2 0,-1 0,-7-59,7 90,-1 0,1 0,-1-1,0 1,0 0,0 1,0-1,0 0,-1 0,1 0,-1 1,0-1,0 1,0-1,0 1,0 0,0-1,0 1,-1 1,0-1,1 0,-1 0,0 1,1 0,-1-1,0 1,0 0,0 1,0-1,-4 0,-18-3</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0:59.121"/>
    </inkml:context>
    <inkml:brush xml:id="br0">
      <inkml:brushProperty name="width" value="0.1" units="cm"/>
      <inkml:brushProperty name="height" value="0.2" units="cm"/>
      <inkml:brushProperty name="color" value="#A9D8FF"/>
      <inkml:brushProperty name="tip" value="rectangle"/>
      <inkml:brushProperty name="rasterOp" value="maskPen"/>
      <inkml:brushProperty name="ignorePressure" value="1"/>
    </inkml:brush>
  </inkml:definitions>
  <inkml:trace contextRef="#ctx0" brushRef="#br0">0 1,'24'-1,"1"1,-1 1,0 1,-1 1,1 1,0 1,-1 1,41 16,-39-8,0 2,-2 0,1 1,-2 2,-1 0,35 39,-19-19,-20-19,0 2,27 46,-41-62,9 16,-2 0,10 27,7 18,-17-48</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1:03.737"/>
    </inkml:context>
    <inkml:brush xml:id="br0">
      <inkml:brushProperty name="width" value="0.1" units="cm"/>
      <inkml:brushProperty name="height" value="0.2" units="cm"/>
      <inkml:brushProperty name="color" value="#A9D8FF"/>
      <inkml:brushProperty name="tip" value="rectangle"/>
      <inkml:brushProperty name="rasterOp" value="maskPen"/>
      <inkml:brushProperty name="ignorePressure" value="1"/>
    </inkml:brush>
  </inkml:definitions>
  <inkml:trace contextRef="#ctx0" brushRef="#br0">597 0,'-2'5,"0"0,0 0,0 0,-1 0,0 0,0-1,0 1,0-1,-8 7,-7 12,-2 6,-1-1,-34 35,31-37,0 2,-26 40,36-47,-2 0,-20 21,16-20,-26 37,33-41,-2-1,0 0,-1-1,0-1,-2-1,0 0,0-1,-30 15,27-18,1-2</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1:20.020"/>
    </inkml:context>
    <inkml:brush xml:id="br0">
      <inkml:brushProperty name="width" value="0.1" units="cm"/>
      <inkml:brushProperty name="height" value="0.2" units="cm"/>
      <inkml:brushProperty name="color" value="#A9D8FF"/>
      <inkml:brushProperty name="tip" value="rectangle"/>
      <inkml:brushProperty name="rasterOp" value="maskPen"/>
      <inkml:brushProperty name="ignorePressure" value="1"/>
    </inkml:brush>
  </inkml:definitions>
  <inkml:trace contextRef="#ctx0" brushRef="#br0">1 0,'6'1,"1"0,-1 0,1 0,0 1,-1 0,0 0,0 1,0 0,0 0,0 0,0 1,-1 0,10 7,7 10,36 42,-21-22,124 117,-104-117,-42-28</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1:21.590"/>
    </inkml:context>
    <inkml:brush xml:id="br0">
      <inkml:brushProperty name="width" value="0.1" units="cm"/>
      <inkml:brushProperty name="height" value="0.2" units="cm"/>
      <inkml:brushProperty name="color" value="#A9D8FF"/>
      <inkml:brushProperty name="tip" value="rectangle"/>
      <inkml:brushProperty name="rasterOp" value="maskPen"/>
      <inkml:brushProperty name="ignorePressure" value="1"/>
    </inkml:brush>
  </inkml:definitions>
  <inkml:trace contextRef="#ctx0" brushRef="#br0">486 1,'-3'0,"-1"1,1-1,-1 1,1 0,-1 0,1 0,0 0,-1 1,1 0,0-1,0 1,-5 4,-36 35,4-3,28-28,1 0,1 0,-1 1,2 0,-9 14,10-14,-1 0,0 0,-1 0,0-1,-19 14,18-15,1 0,0 0,0 1,-14 18,16-17,-1-1,0 0,-1 0,-21 16,22-20,1 1,0 0,0 1,0 0,1 0,-9 14,5-5</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2"/>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0,'562'0,"-528"2,0 2,37 7,47 5,55 7,-108-12,100 22,-134-26,-3 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37,'1'-2,"-1"1,1-1,-1 1,1-1,0 1,0 0,-1-1,1 1,0 0,0 0,0 0,1-1,-1 1,0 0,0 1,1-1,-1 0,0 0,1 0,-1 1,1-1,-1 1,1-1,-1 1,1 0,-1-1,4 1,49-6,-48 6,423-4,-220 7,708-3,-889 0</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2,'179'-2,"194"5,-232 12,41 2,333-18,-504 1,1 1,-1 0,1 1,-1 0,15 6,-5-1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06.20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1,'714'0,"-519"16,-28-1,-60-6,170 35,-25-1,-216-39,457 74,-320-52,-45-9,-45-7,0-4,133-8,-71 0,1998 2,-2114 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1.27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1,'1130'0,"-1082"2,70 12,24 3,74-17,-110-1,144 15,-115 7,-60-8,0-3,81 0,1025-11,-1157-1,0 0,46-11,-44 7,0 1,34-2,-7 6,222-16,-123 4,226 11,-180 4,1912-2,-2081 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2.61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3,'134'-2,"150"5,-153 13,-76-8,71 2,48-12,-40 0,155 17,-63 1,-113-11,23 11,-76-8,61 1,833-10,-926 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8.133"/>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3,'172'-3,"187"7,-230 12,49 2,-56-17,260 16,56-5,17 2,242 8,-492-24,-175 4,0 1,40 9,-36-5,44 2,484-5,-289-7,2079 3,-2326-2,-1 0,1-2,-1 0,0-2,40-15,-46 12</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9.34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0,'358'19,"44"-3,-49-6,636 13,-655-25,828 2,-1134 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25.01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3,'223'-2,"246"5,-300 13,63 2,503-19,-683 3,73 13,36 3,-11-2,-101-9,62 2,2603-8,-1272-3,-1395 2,1 1,-1-2,1-2,72-14,-94 12,-2 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27.44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70,'14'-2,"1"1,0-2,-1 0,1-1,-1 0,25-11,-22 7,0 2,1 0,34-6,31 6,132 7,-76 2,977-3,-1082 2,0 1,35 8,-33-4,55 3,648-9,-357-3,-254 4,139-5,-178-12,-64 9,1 2,32-3,660 6,-347 3,259-2,-605 2,0 0,42 10,-40-6,0-1,29 1,75-6,-102-1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0.55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1 167,'2670'0,"-2607"-3,69-12,-28 2,-39 6,878-55,-353 43,172 3,-479 19,243-3,-494-2,0-1,41-10,-39 7,59-5,269 12,-334-1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2.380"/>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37,'1388'0,"-1356"-2,0-1,41-9,-39 5,59-4,608 10,-338 3,-156-2,283 36,-314-17,277-8,-411-9,77 13,-76-7,68 2,-64-9,0-2,-1-1,90-18,-86 12,0 1,0 3,0 2,67 7,-3-2,465-3,-553-2,-1 0,42-11,-39 8,0 0,28-1,274 7,-301-1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3.676"/>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1,'1357'0,"-1096"16,-7 1,316-19,-541 2</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5.12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35,'2709'0,"-2438"-16,-36 0,891 13,-579 6,-488-1,65 12,54 3,644-18,-794 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07.936"/>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3,'139'-2,"153"5,-190 12,-66-8,57 3,295-10,-184-1,-175 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6.40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0,'203'18,"-135"-9,72 0,-33-10,41-1,190 22,-194-7,230-10,-178-6,428 3,-595 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09.623"/>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6330 270,'-20'1,"0"1,1 1,-28 8,24-6,-46 6,-377-7,229-7,-936 3,1118-2,1-2,0-1,-62-19,-48-7,-13 1,97 17,-79-8,-204-29,232 29,-220-12,288 30,1-1,-1-2,-46-14,-26-4,43 16,0 4,-108 6,44 2,-755-4,866 1,-1 2,-41 9,39-6,1-2,-30 2,-18-7,49 0,1 1,-1 1,1 0,-50 12,33-5,-1-1,1-2,-1-2,-1-2,-53-5,-100 5,67 24,101-20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11.12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0 106,'162'-2,"181"5,-180 14,-65-4,211 22,-187-21,109 6,-153-19,127 16,-102-6,0-5,126-8,-68-1,1822 4,-1953-3,0-1,36-8,45-5,36-1,-94 9,72-2,-19 12,83-4,-100-13,-64 9,0 2,34-2,-33 5,12 1,-1-2,1-1,0-1,-1-3,42-12,-49 11,1 1,0 1,1 2,61 0,-10 0,9-11,-66 9,0 2,28-1,-18 4,0-2,71-14,-57 9,1 2,0 3,0 1,53 6,5-1,88-3,-169 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21.878"/>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34,'184'3,"201"-6,-263-12,35-2,895 15,-509 5,-469-4,0 5,76 12,99 18,116 32,-124-32,-156-25,0-3,130-7,-70-2,1801 3,-1922 2,1 0,44 11,-43-7,1-1,32 2,418-6,-227-3,-238 2,0-1,-1 0,1-1,0 0,13-5,-3-1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34.23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97,'85'-2,"108"-15,-96 8,165 6,4 1,-127-14,38-1,829 15,-485 5,2078-3,-2581-2,-1 1,0-2,28-8,-2 1,-20 6</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35.460"/>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1 103,'82'-2,"118"-16,96-9,-15 2,-84 10,490 0,-426 17,-152-2,-80 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2"/>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0,'562'0,"-528"2,0 2,37 7,47 5,55 7,-108-12,100 22,-134-26,-3 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37,'1'-2,"-1"1,1-1,-1 1,1-1,0 1,0 0,-1-1,1 1,0 0,0 0,0 0,1-1,-1 1,0 0,0 1,1-1,-1 0,0 0,1 0,-1 1,1-1,-1 1,1-1,-1 1,1 0,-1-1,4 1,49-6,-48 6,423-4,-220 7,708-3,-889 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19:14.994"/>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2,'179'-2,"194"5,-232 12,41 2,333-18,-504 1,1 1,-1 0,1 1,-1 0,15 6,-5-1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1.27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1,'1130'0,"-1082"2,70 12,24 3,74-17,-110-1,144 15,-115 7,-60-8,0-3,81 0,1025-11,-1157-1,0 0,46-11,-44 7,0 1,34-2,-7 6,222-16,-123 4,226 11,-180 4,1912-2,-2081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16.634"/>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0,'584'0,"-533"3,72 12,39 2,12 0,5-1,-105-13,92 13,-67-5,0-5,117-8,-65-1,3843 3,-3970-1,0-2,1-1,-2-1,46-15,-45 12,1 1,0 1,0 1,38-3,531 10,-566-2</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2.61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3,'134'-2,"150"5,-153 13,-76-8,71 2,48-12,-40 0,155 17,-63 1,-113-11,23 11,-76-8,61 1,833-10,-926 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8.133"/>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3,'172'-3,"187"7,-230 12,49 2,-56-17,260 16,56-5,17 2,242 8,-492-24,-175 4,0 1,40 9,-36-5,44 2,484-5,-289-7,2079 3,-2326-2,-1 0,1-2,-1 0,0-2,40-15,-46 12</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0:39.347"/>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0,'358'19,"44"-3,-49-6,636 13,-655-25,828 2,-1134 0</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25.01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3,'223'-2,"246"5,-300 13,63 2,503-19,-683 3,73 13,36 3,-11-2,-101-9,62 2,2603-8,-1272-3,-1395 2,1 1,-1-2,1-2,72-14,-94 12,-2 1</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27.44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70,'14'-2,"1"1,0-2,-1 0,1-1,-1 0,25-11,-22 7,0 2,1 0,34-6,31 6,132 7,-76 2,977-3,-1082 2,0 1,35 8,-33-4,55 3,648-9,-357-3,-254 4,139-5,-178-12,-64 9,1 2,32-3,660 6,-347 3,259-2,-605 2,0 0,42 10,-40-6,0-1,29 1,75-6,-102-1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0.554"/>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1 167,'2670'0,"-2607"-3,69-12,-28 2,-39 6,878-55,-353 43,172 3,-479 19,243-3,-494-2,0-1,41-10,-39 7,59-5,269 12,-334-1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2.380"/>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37,'1388'0,"-1356"-2,0-1,41-9,-39 5,59-4,608 10,-338 3,-156-2,283 36,-314-17,277-8,-411-9,77 13,-76-7,68 2,-64-9,0-2,-1-1,90-18,-86 12,0 1,0 3,0 2,67 7,-3-2,465-3,-553-2,-1 0,42-11,-39 8,0 0,28-1,274 7,-301-1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3.676"/>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1,'1357'0,"-1096"16,-7 1,316-19,-541 2</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5.128"/>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0 35,'2709'0,"-2438"-16,-36 0,891 13,-579 6,-488-1,65 12,54 3,644-18,-794 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1:36.403"/>
    </inkml:context>
    <inkml:brush xml:id="br0">
      <inkml:brushProperty name="width" value="0.3" units="cm"/>
      <inkml:brushProperty name="height" value="0.6" units="cm"/>
      <inkml:brushProperty name="color" value="#A2D762"/>
      <inkml:brushProperty name="tip" value="rectangle"/>
      <inkml:brushProperty name="rasterOp" value="maskPen"/>
      <inkml:brushProperty name="ignorePressure" value="1"/>
    </inkml:brush>
  </inkml:definitions>
  <inkml:trace contextRef="#ctx0" brushRef="#br0">1 0,'203'18,"-135"-9,72 0,-33-10,41-1,190 22,-194-7,230-10,-178-6,428 3,-595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29.341"/>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0 67,'58'0,"1"-2,88-16,-54 1,0 3,159-1,576 16,-771 1,66 12,52 3,1930-16,-980-3,-1092 4,0 2,0 1,58 17,-53-12,1-1,43 4,61 3,-66-6,80-1,-128-7,1 1,-1 1,0 2,40 13,-39-10,1-1,0-2,55 5,274-13,-331 2</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09.623"/>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6330 270,'-20'1,"0"1,1 1,-28 8,24-6,-46 6,-377-7,229-7,-936 3,1118-2,1-2,0-1,-62-19,-48-7,-13 1,97 17,-79-8,-204-29,232 29,-220-12,288 30,1-1,-1-2,-46-14,-26-4,43 16,0 4,-108 6,44 2,-755-4,866 1,-1 2,-41 9,39-6,1-2,-30 2,-18-7,49 0,1 1,-1 1,1 0,-50 12,33-5,-1-1,1-2,-1-2,-1-2,-53-5,-100 5,67 24,101-20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11.12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0 106,'162'-2,"181"5,-180 14,-65-4,211 22,-187-21,109 6,-153-19,127 16,-102-6,0-5,126-8,-68-1,1822 4,-1953-3,0-1,36-8,45-5,36-1,-94 9,72-2,-19 12,83-4,-100-13,-64 9,0 2,34-2,-33 5,12 1,-1-2,1-1,0-1,-1-3,42-12,-49 11,1 1,0 1,1 2,61 0,-10 0,9-11,-66 9,0 2,28-1,-18 4,0-2,71-14,-57 9,1 2,0 3,0 1,53 6,5-1,88-3,-169 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21.878"/>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34,'184'3,"201"-6,-263-12,35-2,895 15,-509 5,-469-4,0 5,76 12,99 18,116 32,-124-32,-156-25,0-3,130-7,-70-2,1801 3,-1922 2,1 0,44 11,-43-7,1-1,32 2,418-6,-227-3,-238 2,0-1,-1 0,1-1,0 0,13-5,-3-1</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34.239"/>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0 97,'85'-2,"108"-15,-96 8,165 6,4 1,-127-14,38-1,829 15,-485 5,2078-3,-2581-2,-1 1,0-2,28-8,-2 1,-20 6</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2:35.460"/>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1 103,'82'-2,"118"-16,96-9,-15 2,-84 10,490 0,-426 17,-152-2,-80 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5:05.345"/>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1 1,'0'6,"1"1,0-1,1 1,-1-1,1 0,0 0,1 0,0 0,-1 0,2 0,-1-1,1 1,5 6,10 8,38 35,-30-30,34 20,-52-40,1 1,-1 1,0-1,-1 1,1 1,-1 0,-1 0,9 11,94 133,-99-138,0-1,1 1,0-2,1 0,22 16,17 17,-18-13,-3 1,38 50,-41-46,-16-22,0 1,-1 0,-1 0,12 28,-12-19</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5:06.788"/>
    </inkml:context>
    <inkml:brush xml:id="br0">
      <inkml:brushProperty name="width" value="0.1" units="cm"/>
      <inkml:brushProperty name="height" value="0.2" units="cm"/>
      <inkml:brushProperty name="color" value="#FFACD5"/>
      <inkml:brushProperty name="tip" value="rectangle"/>
      <inkml:brushProperty name="rasterOp" value="maskPen"/>
      <inkml:brushProperty name="ignorePressure" value="1"/>
    </inkml:brush>
  </inkml:definitions>
  <inkml:trace contextRef="#ctx0" brushRef="#br0">1084 1,'-42'1,"0"3,0 1,0 2,1 2,1 2,-76 31,100-34,2 1,-1 1,1 1,1 0,-22 23,2-3,-39 37,27-25,-56 42,85-72,0 0,1 1,0 1,1 1,1 0,-16 24,-3 2,-3-2,-1-2,-78 64,88-81</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2:25:38.819"/>
    </inkml:context>
    <inkml:brush xml:id="br0">
      <inkml:brushProperty name="width" value="0.1" units="cm"/>
      <inkml:brushProperty name="height" value="0.2" units="cm"/>
      <inkml:brushProperty name="color" value="#A9D8FF"/>
      <inkml:brushProperty name="tip" value="rectangle"/>
      <inkml:brushProperty name="rasterOp" value="maskPen"/>
      <inkml:brushProperty name="ignorePressure" value="1"/>
    </inkml:brush>
  </inkml:definitions>
  <inkml:trace contextRef="#ctx0" brushRef="#br0">798 333,'0'-21,"1"-1,-1 0,-2 0,-5-28,6 44,0 1,0 0,-1 0,0-1,0 1,-1 1,1-1,-1 0,0 1,0-1,0 1,-1 0,0 0,0 0,0 1,0-1,0 1,-8-5,-145-64,136 65,0 0,0 2,-1 0,0 2,-39-2,43 4,7 0,-1 0,0 1,1 1,-1-1,0 2,1 0,-1 0,1 1,0 0,0 1,-19 9,21-7,-15 8,1 1,0 2,1 0,0 1,2 1,-34 40,49-51,1 0,0 0,1 0,0 1,0-1,1 1,0-1,0 1,1 0,-1 9,1 19,4 41,0-23,-3-32,2 0,6 40,-5-54,-1 1,2 0,-1-1,1 1,1-1,-1 0,2-1,10 15,-3-6,0-1,0 0,1-1,30 25,-28-29,0-1,0-1,1-1,0 0,0-1,1-1,0 0,0-2,35 5,13-3,96-3,-121-4,-31 1,0-1,0-1,0 0,0 0,0 0,-1-2,1 1,-1-1,0 0,0-1,0 0,13-11,-7 4,0-1,-1-1,0-1,-1 0,17-26,-15 17,-2-2,0 0,-2 0,16-55,-23 66,-1 1,0-1,-1 0,0 0,-1 0,-1 0,-1 0,0 1,-3-18,2 26,1 0,-1 0,0 0,-1 0,1 0,-1 1,0-1,-1 1,1 0,-1 0,0 0,-1 0,1 1,-1-1,1 1,-1 0,-1 1,1-1,0 1,-1 0,0 1,0-1,-10-2,-115-38,67 21,-94-20,105 27,31 8</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11-24T11:34:31.165"/>
    </inkml:context>
    <inkml:brush xml:id="br0">
      <inkml:brushProperty name="width" value="0.3" units="cm"/>
      <inkml:brushProperty name="height" value="0.6" units="cm"/>
      <inkml:brushProperty name="color" value="#FFACD5"/>
      <inkml:brushProperty name="tip" value="rectangle"/>
      <inkml:brushProperty name="rasterOp" value="maskPen"/>
      <inkml:brushProperty name="ignorePressure" value="1"/>
    </inkml:brush>
  </inkml:definitions>
  <inkml:trace contextRef="#ctx0" brushRef="#br0">1 0,'0'2,"0"-1,1 0,-1 1,1-1,0 0,-1 0,1 0,0 1,0-1,0 0,0 0,0 0,0 0,0 0,0 0,0-1,0 1,1 0,-1-1,0 1,0 0,1-1,-1 0,0 1,3-1,45 11,-31-7,171 44,-126-39,-1-3,2-2,93-8,-26 1,1102 3,-1187 3,72 12,33 2,611-15,-368-5,1619 3,-1981-2,-1-1,42-9,-38 5,57-3,-56 9,0-2,71-13,50-23,-133 35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2AD12F-3D9C-4582-B200-9284E17B6783}" type="datetimeFigureOut">
              <a:rPr lang="en-GB" smtClean="0"/>
              <a:t>01/10/2025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62779C-C9C7-441E-A849-210FFCF89401}" type="slidenum">
              <a:rPr lang="en-GB" smtClean="0"/>
              <a:t>‹#›</a:t>
            </a:fld>
            <a:endParaRPr lang="en-GB"/>
          </a:p>
        </p:txBody>
      </p:sp>
    </p:spTree>
    <p:extLst>
      <p:ext uri="{BB962C8B-B14F-4D97-AF65-F5344CB8AC3E}">
        <p14:creationId xmlns:p14="http://schemas.microsoft.com/office/powerpoint/2010/main" val="3007658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a:t>
            </a:fld>
            <a:endParaRPr lang="en-GB"/>
          </a:p>
        </p:txBody>
      </p:sp>
    </p:spTree>
    <p:extLst>
      <p:ext uri="{BB962C8B-B14F-4D97-AF65-F5344CB8AC3E}">
        <p14:creationId xmlns:p14="http://schemas.microsoft.com/office/powerpoint/2010/main" val="3882255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“understanding, embracing and celebrating different ways of thinking and doing” can be very powerful.  </a:t>
            </a:r>
          </a:p>
          <a:p>
            <a:endParaRPr lang="en-GB" dirty="0"/>
          </a:p>
          <a:p>
            <a:r>
              <a:rPr lang="en-GB" dirty="0"/>
              <a:t>This slide shows some examples of positives which you may notice in your child.  </a:t>
            </a:r>
          </a:p>
          <a:p>
            <a:endParaRPr lang="en-GB" dirty="0"/>
          </a:p>
          <a:p>
            <a:r>
              <a:rPr lang="en-GB" dirty="0"/>
              <a:t>Every child is unique and will have different strengths and needs, which may change over time.</a:t>
            </a:r>
          </a:p>
        </p:txBody>
      </p:sp>
      <p:sp>
        <p:nvSpPr>
          <p:cNvPr id="4" name="Slide Number Placeholder 3"/>
          <p:cNvSpPr>
            <a:spLocks noGrp="1"/>
          </p:cNvSpPr>
          <p:nvPr>
            <p:ph type="sldNum" sz="quarter" idx="5"/>
          </p:nvPr>
        </p:nvSpPr>
        <p:spPr/>
        <p:txBody>
          <a:bodyPr/>
          <a:lstStyle/>
          <a:p>
            <a:fld id="{A762779C-C9C7-441E-A849-210FFCF89401}" type="slidenum">
              <a:rPr lang="en-GB" smtClean="0"/>
              <a:t>19</a:t>
            </a:fld>
            <a:endParaRPr lang="en-GB"/>
          </a:p>
        </p:txBody>
      </p:sp>
    </p:spTree>
    <p:extLst>
      <p:ext uri="{BB962C8B-B14F-4D97-AF65-F5344CB8AC3E}">
        <p14:creationId xmlns:p14="http://schemas.microsoft.com/office/powerpoint/2010/main" val="3710396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needs are not what we expect for ND individuals.</a:t>
            </a:r>
          </a:p>
          <a:p>
            <a:r>
              <a:rPr lang="en-GB" dirty="0"/>
              <a:t>The only way to really find out what needs are, is to ask the individual and those around them.</a:t>
            </a:r>
          </a:p>
          <a:p>
            <a:r>
              <a:rPr lang="en-GB" dirty="0"/>
              <a:t>A need for a parent may not be the same as a need for the child. </a:t>
            </a:r>
          </a:p>
        </p:txBody>
      </p:sp>
      <p:sp>
        <p:nvSpPr>
          <p:cNvPr id="4" name="Slide Number Placeholder 3"/>
          <p:cNvSpPr>
            <a:spLocks noGrp="1"/>
          </p:cNvSpPr>
          <p:nvPr>
            <p:ph type="sldNum" sz="quarter" idx="5"/>
          </p:nvPr>
        </p:nvSpPr>
        <p:spPr/>
        <p:txBody>
          <a:bodyPr/>
          <a:lstStyle/>
          <a:p>
            <a:fld id="{A762779C-C9C7-441E-A849-210FFCF89401}" type="slidenum">
              <a:rPr lang="en-GB" smtClean="0"/>
              <a:t>20</a:t>
            </a:fld>
            <a:endParaRPr lang="en-GB"/>
          </a:p>
        </p:txBody>
      </p:sp>
    </p:spTree>
    <p:extLst>
      <p:ext uri="{BB962C8B-B14F-4D97-AF65-F5344CB8AC3E}">
        <p14:creationId xmlns:p14="http://schemas.microsoft.com/office/powerpoint/2010/main" val="3701810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4908A0A-1BF9-4C5D-9306-48F60E3EF488}" type="slidenum">
              <a:rPr lang="en-GB" smtClean="0"/>
              <a:t>22</a:t>
            </a:fld>
            <a:endParaRPr lang="en-GB"/>
          </a:p>
        </p:txBody>
      </p:sp>
    </p:spTree>
    <p:extLst>
      <p:ext uri="{BB962C8B-B14F-4D97-AF65-F5344CB8AC3E}">
        <p14:creationId xmlns:p14="http://schemas.microsoft.com/office/powerpoint/2010/main" val="3850744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 Are there things going on which will make it difficult for the family to engage with this process at the moment?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 Poor sleep or nutrition can have a big impact but can be improved. See the manual for more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24</a:t>
            </a:fld>
            <a:endParaRPr lang="en-GB"/>
          </a:p>
        </p:txBody>
      </p:sp>
    </p:spTree>
    <p:extLst>
      <p:ext uri="{BB962C8B-B14F-4D97-AF65-F5344CB8AC3E}">
        <p14:creationId xmlns:p14="http://schemas.microsoft.com/office/powerpoint/2010/main" val="4064417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seven sets of Observation Tables which are available on our website. </a:t>
            </a:r>
          </a:p>
          <a:p>
            <a:r>
              <a:rPr lang="en-GB" dirty="0"/>
              <a:t>These are documents to help everyone consider the child or YP’s development, based on what they notice about the child.</a:t>
            </a:r>
          </a:p>
          <a:p>
            <a:r>
              <a:rPr lang="en-GB" dirty="0"/>
              <a:t>We recommend you consider the child’s developmental level and choose the Observation Table which matches their learning level. </a:t>
            </a:r>
          </a:p>
          <a:p>
            <a:r>
              <a:rPr lang="en-GB" dirty="0"/>
              <a:t>For example, if a child in year 7 is working 2-3 years behind, you could use the KS2 tables to help understand more about their profile. </a:t>
            </a:r>
          </a:p>
        </p:txBody>
      </p:sp>
      <p:sp>
        <p:nvSpPr>
          <p:cNvPr id="4" name="Slide Number Placeholder 3"/>
          <p:cNvSpPr>
            <a:spLocks noGrp="1"/>
          </p:cNvSpPr>
          <p:nvPr>
            <p:ph type="sldNum" sz="quarter" idx="5"/>
          </p:nvPr>
        </p:nvSpPr>
        <p:spPr/>
        <p:txBody>
          <a:bodyPr/>
          <a:lstStyle/>
          <a:p>
            <a:fld id="{A762779C-C9C7-441E-A849-210FFCF89401}" type="slidenum">
              <a:rPr lang="en-GB" smtClean="0"/>
              <a:t>27</a:t>
            </a:fld>
            <a:endParaRPr lang="en-GB"/>
          </a:p>
        </p:txBody>
      </p:sp>
    </p:spTree>
    <p:extLst>
      <p:ext uri="{BB962C8B-B14F-4D97-AF65-F5344CB8AC3E}">
        <p14:creationId xmlns:p14="http://schemas.microsoft.com/office/powerpoint/2010/main" val="168898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in more details at the Observation Tables</a:t>
            </a:r>
          </a:p>
          <a:p>
            <a:r>
              <a:rPr lang="en-GB" dirty="0"/>
              <a:t>Each observation table has descriptions of development organised into these nine areas.</a:t>
            </a:r>
          </a:p>
          <a:p>
            <a:r>
              <a:rPr lang="en-GB" dirty="0"/>
              <a:t>This is to help us understand more about the young person in a structured way.</a:t>
            </a:r>
          </a:p>
          <a:p>
            <a:r>
              <a:rPr lang="en-GB" dirty="0"/>
              <a:t>The observations tables are by no mean and exhaustive list of descriptions but can help us get started in pinpointing any needs so we can target support. </a:t>
            </a:r>
          </a:p>
          <a:p>
            <a:r>
              <a:rPr lang="en-GB" dirty="0"/>
              <a:t>The observations are not diagnostic in anyway either. You may find that the descriptions are helpful in starting conversations rather than being perfect descriptions of what you, the family and young person are noticing about their development. </a:t>
            </a:r>
          </a:p>
          <a:p>
            <a:r>
              <a:rPr lang="en-GB" dirty="0"/>
              <a:t>There is some more detail about each of these areas in the manual, if you would like to find out more</a:t>
            </a:r>
          </a:p>
        </p:txBody>
      </p:sp>
      <p:sp>
        <p:nvSpPr>
          <p:cNvPr id="4" name="Slide Number Placeholder 3"/>
          <p:cNvSpPr>
            <a:spLocks noGrp="1"/>
          </p:cNvSpPr>
          <p:nvPr>
            <p:ph type="sldNum" sz="quarter" idx="5"/>
          </p:nvPr>
        </p:nvSpPr>
        <p:spPr/>
        <p:txBody>
          <a:bodyPr/>
          <a:lstStyle/>
          <a:p>
            <a:fld id="{A762779C-C9C7-441E-A849-210FFCF89401}" type="slidenum">
              <a:rPr lang="en-GB" smtClean="0"/>
              <a:t>28</a:t>
            </a:fld>
            <a:endParaRPr lang="en-GB"/>
          </a:p>
        </p:txBody>
      </p:sp>
    </p:spTree>
    <p:extLst>
      <p:ext uri="{BB962C8B-B14F-4D97-AF65-F5344CB8AC3E}">
        <p14:creationId xmlns:p14="http://schemas.microsoft.com/office/powerpoint/2010/main" val="242350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29</a:t>
            </a:fld>
            <a:endParaRPr lang="en-GB"/>
          </a:p>
        </p:txBody>
      </p:sp>
    </p:spTree>
    <p:extLst>
      <p:ext uri="{BB962C8B-B14F-4D97-AF65-F5344CB8AC3E}">
        <p14:creationId xmlns:p14="http://schemas.microsoft.com/office/powerpoint/2010/main" val="2302850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1000"/>
              </a:spcAft>
            </a:pPr>
            <a:r>
              <a:rPr lang="en-US" sz="1800" dirty="0">
                <a:effectLst/>
                <a:latin typeface="Arial" panose="020B0604020202020204" pitchFamily="34" charset="0"/>
                <a:ea typeface="Calibri" panose="020F0502020204030204" pitchFamily="34" charset="0"/>
                <a:cs typeface="Arial" panose="020B0604020202020204" pitchFamily="34" charset="0"/>
              </a:rPr>
              <a:t>The information from the </a:t>
            </a:r>
            <a:r>
              <a:rPr lang="en-US" sz="1800" dirty="0" err="1">
                <a:effectLst/>
                <a:latin typeface="Arial" panose="020B0604020202020204" pitchFamily="34" charset="0"/>
                <a:ea typeface="Calibri" panose="020F0502020204030204" pitchFamily="34" charset="0"/>
                <a:cs typeface="Arial" panose="020B0604020202020204" pitchFamily="34" charset="0"/>
              </a:rPr>
              <a:t>Behaviour</a:t>
            </a:r>
            <a:r>
              <a:rPr lang="en-US" sz="1800" dirty="0">
                <a:effectLst/>
                <a:latin typeface="Arial" panose="020B0604020202020204" pitchFamily="34" charset="0"/>
                <a:ea typeface="Calibri" panose="020F0502020204030204" pitchFamily="34" charset="0"/>
                <a:cs typeface="Arial" panose="020B0604020202020204" pitchFamily="34" charset="0"/>
              </a:rPr>
              <a:t> Tables will help you consider where on that profile area the child sits. A cross (parent/carers), a circle (school) and a triangle (child/young person) can be used to show the child/young person strengths, expected skills and needs.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sz="1800" dirty="0">
                <a:effectLst/>
                <a:latin typeface="Arial" panose="020B0604020202020204" pitchFamily="34" charset="0"/>
                <a:ea typeface="Calibri" panose="020F0502020204030204" pitchFamily="34" charset="0"/>
                <a:cs typeface="Arial" panose="020B0604020202020204" pitchFamily="34" charset="0"/>
              </a:rPr>
              <a:t>Any marks closer to the left-hand side indicates more needs and marks on the right-hand side fewer needs. Marks closer to the middle indicate more expected </a:t>
            </a:r>
            <a:r>
              <a:rPr lang="en-US" sz="1800" dirty="0" err="1">
                <a:effectLst/>
                <a:latin typeface="Arial" panose="020B0604020202020204" pitchFamily="34" charset="0"/>
                <a:ea typeface="Calibri" panose="020F0502020204030204" pitchFamily="34" charset="0"/>
                <a:cs typeface="Arial" panose="020B0604020202020204" pitchFamily="34" charset="0"/>
              </a:rPr>
              <a:t>behaviours</a:t>
            </a:r>
            <a:r>
              <a:rPr lang="en-US" sz="1800" dirty="0">
                <a:effectLst/>
                <a:latin typeface="Arial" panose="020B0604020202020204" pitchFamily="34" charset="0"/>
                <a:ea typeface="Calibri" panose="020F0502020204030204" pitchFamily="34" charset="0"/>
                <a:cs typeface="Arial" panose="020B0604020202020204" pitchFamily="34" charset="0"/>
              </a:rPr>
              <a:t> for that child’s age and stage.</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30</a:t>
            </a:fld>
            <a:endParaRPr lang="en-GB"/>
          </a:p>
        </p:txBody>
      </p:sp>
    </p:spTree>
    <p:extLst>
      <p:ext uri="{BB962C8B-B14F-4D97-AF65-F5344CB8AC3E}">
        <p14:creationId xmlns:p14="http://schemas.microsoft.com/office/powerpoint/2010/main" val="1607383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in more details at the Observation Tables</a:t>
            </a:r>
          </a:p>
          <a:p>
            <a:r>
              <a:rPr lang="en-GB" dirty="0"/>
              <a:t>Here is an example of a Emotional Regulation table from the KS3 tables</a:t>
            </a:r>
          </a:p>
          <a:p>
            <a:r>
              <a:rPr lang="en-GB" dirty="0"/>
              <a:t>This looks like the young person is presenting quite differently at home from school.</a:t>
            </a:r>
          </a:p>
          <a:p>
            <a:r>
              <a:rPr lang="en-GB" dirty="0"/>
              <a:t>They are demonstrating high levels of observable distress at home, including self harm.</a:t>
            </a:r>
          </a:p>
          <a:p>
            <a:r>
              <a:rPr lang="en-GB" dirty="0"/>
              <a:t>At school they seem to be more ‘shut down’ with muted emotions.</a:t>
            </a:r>
          </a:p>
          <a:p>
            <a:r>
              <a:rPr lang="en-GB" dirty="0"/>
              <a:t>Both home, school and the young person has identified that they are able to seek support and comfort through their peers, and home have identified some strategies that seem to really help. There is an opportunity here to find out more about what these are and whether they could be used in school. </a:t>
            </a:r>
          </a:p>
          <a:p>
            <a:r>
              <a:rPr lang="en-GB" dirty="0"/>
              <a:t>There are clear needs here, and this would need to be reflected on the slider on the child’s profile. </a:t>
            </a:r>
          </a:p>
        </p:txBody>
      </p:sp>
      <p:sp>
        <p:nvSpPr>
          <p:cNvPr id="4" name="Slide Number Placeholder 3"/>
          <p:cNvSpPr>
            <a:spLocks noGrp="1"/>
          </p:cNvSpPr>
          <p:nvPr>
            <p:ph type="sldNum" sz="quarter" idx="5"/>
          </p:nvPr>
        </p:nvSpPr>
        <p:spPr/>
        <p:txBody>
          <a:bodyPr/>
          <a:lstStyle/>
          <a:p>
            <a:fld id="{A762779C-C9C7-441E-A849-210FFCF89401}" type="slidenum">
              <a:rPr lang="en-GB" smtClean="0"/>
              <a:t>31</a:t>
            </a:fld>
            <a:endParaRPr lang="en-GB"/>
          </a:p>
        </p:txBody>
      </p:sp>
    </p:spTree>
    <p:extLst>
      <p:ext uri="{BB962C8B-B14F-4D97-AF65-F5344CB8AC3E}">
        <p14:creationId xmlns:p14="http://schemas.microsoft.com/office/powerpoint/2010/main" val="2222064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Within the free text box, there is the opportunity to record any information about where you have decided to place the marker on the slider.</a:t>
            </a:r>
          </a:p>
          <a:p>
            <a:r>
              <a:rPr lang="en-GB" dirty="0"/>
              <a:t>There is also the opportunity to record the level of impact that this is having. You might record different level of impact observed at home and at school.</a:t>
            </a:r>
          </a:p>
        </p:txBody>
      </p:sp>
      <p:sp>
        <p:nvSpPr>
          <p:cNvPr id="4" name="Slide Number Placeholder 3"/>
          <p:cNvSpPr>
            <a:spLocks noGrp="1"/>
          </p:cNvSpPr>
          <p:nvPr>
            <p:ph type="sldNum" sz="quarter" idx="5"/>
          </p:nvPr>
        </p:nvSpPr>
        <p:spPr/>
        <p:txBody>
          <a:bodyPr/>
          <a:lstStyle/>
          <a:p>
            <a:fld id="{A762779C-C9C7-441E-A849-210FFCF89401}" type="slidenum">
              <a:rPr lang="en-GB" smtClean="0"/>
              <a:t>32</a:t>
            </a:fld>
            <a:endParaRPr lang="en-GB"/>
          </a:p>
        </p:txBody>
      </p:sp>
    </p:spTree>
    <p:extLst>
      <p:ext uri="{BB962C8B-B14F-4D97-AF65-F5344CB8AC3E}">
        <p14:creationId xmlns:p14="http://schemas.microsoft.com/office/powerpoint/2010/main" val="760201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4</a:t>
            </a:fld>
            <a:endParaRPr lang="en-GB"/>
          </a:p>
        </p:txBody>
      </p:sp>
    </p:spTree>
    <p:extLst>
      <p:ext uri="{BB962C8B-B14F-4D97-AF65-F5344CB8AC3E}">
        <p14:creationId xmlns:p14="http://schemas.microsoft.com/office/powerpoint/2010/main" val="22668078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look in more details at a different Observation Table which has been filled in</a:t>
            </a:r>
          </a:p>
          <a:p>
            <a:r>
              <a:rPr lang="en-GB" dirty="0"/>
              <a:t>Here is an extract from the attention and impulse control table from the KS1 observation table</a:t>
            </a:r>
          </a:p>
          <a:p>
            <a:r>
              <a:rPr lang="en-GB" dirty="0"/>
              <a:t>This time, the family and school are mostly making similar observations.</a:t>
            </a:r>
          </a:p>
          <a:p>
            <a:r>
              <a:rPr lang="en-GB" dirty="0"/>
              <a:t>School have noticed strengths in extended levels of concentration. At first, mum wasn’t sure from a home perspective but then remembered the child doing some woodwork with Grandad a couple of weekends ago and being amazed how long he worked for!</a:t>
            </a:r>
          </a:p>
          <a:p>
            <a:r>
              <a:rPr lang="en-GB" dirty="0"/>
              <a:t>Mum said that she frequently has to intervene when he is playing with his brother and feels that this support is needed because the two of them get carried away. </a:t>
            </a:r>
          </a:p>
          <a:p>
            <a:r>
              <a:rPr lang="en-GB" dirty="0"/>
              <a:t>Let’s look at how these observations would be reflected on the profile. </a:t>
            </a:r>
          </a:p>
        </p:txBody>
      </p:sp>
      <p:sp>
        <p:nvSpPr>
          <p:cNvPr id="4" name="Slide Number Placeholder 3"/>
          <p:cNvSpPr>
            <a:spLocks noGrp="1"/>
          </p:cNvSpPr>
          <p:nvPr>
            <p:ph type="sldNum" sz="quarter" idx="5"/>
          </p:nvPr>
        </p:nvSpPr>
        <p:spPr/>
        <p:txBody>
          <a:bodyPr/>
          <a:lstStyle/>
          <a:p>
            <a:fld id="{A762779C-C9C7-441E-A849-210FFCF89401}" type="slidenum">
              <a:rPr lang="en-GB" smtClean="0"/>
              <a:t>33</a:t>
            </a:fld>
            <a:endParaRPr lang="en-GB"/>
          </a:p>
        </p:txBody>
      </p:sp>
    </p:spTree>
    <p:extLst>
      <p:ext uri="{BB962C8B-B14F-4D97-AF65-F5344CB8AC3E}">
        <p14:creationId xmlns:p14="http://schemas.microsoft.com/office/powerpoint/2010/main" val="3935416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you can see, there are observations indicating needs, expected levels and strengths.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Arial" panose="020B0604020202020204" pitchFamily="34" charset="0"/>
              </a:rPr>
              <a:t>This doesn’t mean you have that anything has gone wrong. It would be unusual for a child to have behaviors </a:t>
            </a:r>
            <a:r>
              <a:rPr lang="en-US" sz="1800" b="1" dirty="0">
                <a:effectLst/>
                <a:latin typeface="Arial" panose="020B0604020202020204" pitchFamily="34" charset="0"/>
                <a:ea typeface="Calibri" panose="020F0502020204030204" pitchFamily="34" charset="0"/>
                <a:cs typeface="Arial" panose="020B0604020202020204" pitchFamily="34" charset="0"/>
              </a:rPr>
              <a:t>only</a:t>
            </a:r>
            <a:r>
              <a:rPr lang="en-US" sz="1800" dirty="0">
                <a:effectLst/>
                <a:latin typeface="Arial" panose="020B0604020202020204" pitchFamily="34" charset="0"/>
                <a:ea typeface="Calibri" panose="020F0502020204030204" pitchFamily="34" charset="0"/>
                <a:cs typeface="Arial" panose="020B0604020202020204" pitchFamily="34" charset="0"/>
              </a:rPr>
              <a:t> in one section and not have some skills in others. We expect that most children will have this mixed profile. It is important to notice how many of the child’s behaviors are in each of the sections and make a best fit decision.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Arial" panose="020B0604020202020204" pitchFamily="34" charset="0"/>
              </a:rPr>
              <a:t>If attention and impulse control are very different from each other, this can be marked on the slider.</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34</a:t>
            </a:fld>
            <a:endParaRPr lang="en-GB"/>
          </a:p>
        </p:txBody>
      </p:sp>
    </p:spTree>
    <p:extLst>
      <p:ext uri="{BB962C8B-B14F-4D97-AF65-F5344CB8AC3E}">
        <p14:creationId xmlns:p14="http://schemas.microsoft.com/office/powerpoint/2010/main" val="2689987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have a go at adding these KS2 observations in the Speech and Language area to a slider. </a:t>
            </a:r>
          </a:p>
          <a:p>
            <a:r>
              <a:rPr lang="en-GB" dirty="0"/>
              <a:t>Draw a slider on a piece of paper. This is a horizontal line like we have seen before. On the left side we will indicate ‘needs’ in the middle ‘expected development’ and at the right hand side we will indicate ‘strengths’.</a:t>
            </a: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35</a:t>
            </a:fld>
            <a:endParaRPr lang="en-GB"/>
          </a:p>
        </p:txBody>
      </p:sp>
    </p:spTree>
    <p:extLst>
      <p:ext uri="{BB962C8B-B14F-4D97-AF65-F5344CB8AC3E}">
        <p14:creationId xmlns:p14="http://schemas.microsoft.com/office/powerpoint/2010/main" val="22812061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have a go at adding these KS2 observations in the Speech and Language area to a slider. </a:t>
            </a:r>
          </a:p>
          <a:p>
            <a:r>
              <a:rPr lang="en-GB" dirty="0"/>
              <a:t>Draw a slider on a piece of paper. This is a horizontal line like we have seen before. On the left side we will indicate ‘needs’ in the middle ‘expected development’ and at the right hand side we will indicate ‘strengths’.</a:t>
            </a: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37</a:t>
            </a:fld>
            <a:endParaRPr lang="en-GB"/>
          </a:p>
        </p:txBody>
      </p:sp>
    </p:spTree>
    <p:extLst>
      <p:ext uri="{BB962C8B-B14F-4D97-AF65-F5344CB8AC3E}">
        <p14:creationId xmlns:p14="http://schemas.microsoft.com/office/powerpoint/2010/main" val="3341660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have noticed more speech and language needs than home. We may often expect this because of the nature of the school environment.</a:t>
            </a:r>
          </a:p>
          <a:p>
            <a:r>
              <a:rPr lang="en-GB" dirty="0"/>
              <a:t>Home aren’t noticing too many speech and language needs in the home environment and he is getting his needs understood at home although his talking might be a bit behind. </a:t>
            </a:r>
          </a:p>
          <a:p>
            <a:r>
              <a:rPr lang="en-GB" dirty="0"/>
              <a:t>Now home understand that some of his talking and understanding needs are having an impact in school, they might be able to support a bit at home. How they can help will be added to the action plan if this is appropriate. </a:t>
            </a: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38</a:t>
            </a:fld>
            <a:endParaRPr lang="en-GB"/>
          </a:p>
        </p:txBody>
      </p:sp>
    </p:spTree>
    <p:extLst>
      <p:ext uri="{BB962C8B-B14F-4D97-AF65-F5344CB8AC3E}">
        <p14:creationId xmlns:p14="http://schemas.microsoft.com/office/powerpoint/2010/main" val="21588582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39</a:t>
            </a:fld>
            <a:endParaRPr lang="en-GB"/>
          </a:p>
        </p:txBody>
      </p:sp>
    </p:spTree>
    <p:extLst>
      <p:ext uri="{BB962C8B-B14F-4D97-AF65-F5344CB8AC3E}">
        <p14:creationId xmlns:p14="http://schemas.microsoft.com/office/powerpoint/2010/main" val="5701865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D94FB0-5A55-4208-A877-5964D009A889}"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0659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SEN SUPPORT</a:t>
            </a:r>
          </a:p>
          <a:p>
            <a:r>
              <a:rPr lang="en-GB" dirty="0"/>
              <a:t>How can schools identify what is different from or additional to if they don’t understand their universal offer? </a:t>
            </a:r>
          </a:p>
          <a:p>
            <a:r>
              <a:rPr lang="en-GB" dirty="0"/>
              <a:t>Needs to be consistent across all of the school. </a:t>
            </a:r>
          </a:p>
          <a:p>
            <a:r>
              <a:rPr lang="en-GB" dirty="0"/>
              <a:t>Key part here is the link between HQT and OAP. EEF – SEND in MS Schools – whole-class HQT is key – complemented by targeted and specialist support.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Link back to being above national/stat neighbours.</a:t>
            </a:r>
          </a:p>
          <a:p>
            <a:endParaRPr lang="en-GB" dirty="0"/>
          </a:p>
        </p:txBody>
      </p:sp>
      <p:sp>
        <p:nvSpPr>
          <p:cNvPr id="4" name="Slide Number Placeholder 3"/>
          <p:cNvSpPr>
            <a:spLocks noGrp="1"/>
          </p:cNvSpPr>
          <p:nvPr>
            <p:ph type="sldNum" sz="quarter" idx="5"/>
          </p:nvPr>
        </p:nvSpPr>
        <p:spPr/>
        <p:txBody>
          <a:bodyPr/>
          <a:lstStyle/>
          <a:p>
            <a:fld id="{347B4F2A-5192-4E7F-8B6E-4A79CED9835A}" type="slidenum">
              <a:rPr lang="en-GB" smtClean="0"/>
              <a:t>46</a:t>
            </a:fld>
            <a:endParaRPr lang="en-GB"/>
          </a:p>
        </p:txBody>
      </p:sp>
    </p:spTree>
    <p:extLst>
      <p:ext uri="{BB962C8B-B14F-4D97-AF65-F5344CB8AC3E}">
        <p14:creationId xmlns:p14="http://schemas.microsoft.com/office/powerpoint/2010/main" val="40074001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Extras needed become less when we extend the parasol. </a:t>
            </a:r>
          </a:p>
          <a:p>
            <a:r>
              <a:rPr lang="en-GB" dirty="0"/>
              <a:t>Can’t assume everyone is able to do this – settings will need to consider the training and resource needs in order to develop this effectively.  Need to think about ‘who’. </a:t>
            </a:r>
          </a:p>
          <a:p>
            <a:r>
              <a:rPr lang="en-GB" dirty="0"/>
              <a:t>Think about Breakfast club, office staff, governors, lunchtime supervisory staff.</a:t>
            </a:r>
          </a:p>
          <a:p>
            <a:endParaRPr lang="en-GB" dirty="0"/>
          </a:p>
          <a:p>
            <a:r>
              <a:rPr lang="en-GB" dirty="0"/>
              <a:t>Resources – consider how notional budget is spent to support this.</a:t>
            </a:r>
          </a:p>
          <a:p>
            <a:r>
              <a:rPr lang="en-GB" dirty="0"/>
              <a:t>Need to be clear on what is already in school’s gift and where gaps might be.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0AA20B-7B31-4B62-B247-FF2137495E6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0637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49</a:t>
            </a:fld>
            <a:endParaRPr lang="en-GB"/>
          </a:p>
        </p:txBody>
      </p:sp>
    </p:spTree>
    <p:extLst>
      <p:ext uri="{BB962C8B-B14F-4D97-AF65-F5344CB8AC3E}">
        <p14:creationId xmlns:p14="http://schemas.microsoft.com/office/powerpoint/2010/main" val="1527918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a:t>
            </a:fld>
            <a:endParaRPr lang="en-GB"/>
          </a:p>
        </p:txBody>
      </p:sp>
    </p:spTree>
    <p:extLst>
      <p:ext uri="{BB962C8B-B14F-4D97-AF65-F5344CB8AC3E}">
        <p14:creationId xmlns:p14="http://schemas.microsoft.com/office/powerpoint/2010/main" val="43002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50</a:t>
            </a:fld>
            <a:endParaRPr lang="en-GB"/>
          </a:p>
        </p:txBody>
      </p:sp>
    </p:spTree>
    <p:extLst>
      <p:ext uri="{BB962C8B-B14F-4D97-AF65-F5344CB8AC3E}">
        <p14:creationId xmlns:p14="http://schemas.microsoft.com/office/powerpoint/2010/main" val="3177660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51</a:t>
            </a:fld>
            <a:endParaRPr lang="en-GB"/>
          </a:p>
        </p:txBody>
      </p:sp>
    </p:spTree>
    <p:extLst>
      <p:ext uri="{BB962C8B-B14F-4D97-AF65-F5344CB8AC3E}">
        <p14:creationId xmlns:p14="http://schemas.microsoft.com/office/powerpoint/2010/main" val="1489175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52</a:t>
            </a:fld>
            <a:endParaRPr lang="en-GB"/>
          </a:p>
        </p:txBody>
      </p:sp>
    </p:spTree>
    <p:extLst>
      <p:ext uri="{BB962C8B-B14F-4D97-AF65-F5344CB8AC3E}">
        <p14:creationId xmlns:p14="http://schemas.microsoft.com/office/powerpoint/2010/main" val="8335347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53</a:t>
            </a:fld>
            <a:endParaRPr lang="en-GB"/>
          </a:p>
        </p:txBody>
      </p:sp>
    </p:spTree>
    <p:extLst>
      <p:ext uri="{BB962C8B-B14F-4D97-AF65-F5344CB8AC3E}">
        <p14:creationId xmlns:p14="http://schemas.microsoft.com/office/powerpoint/2010/main" val="36980114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54</a:t>
            </a:fld>
            <a:endParaRPr lang="en-GB"/>
          </a:p>
        </p:txBody>
      </p:sp>
    </p:spTree>
    <p:extLst>
      <p:ext uri="{BB962C8B-B14F-4D97-AF65-F5344CB8AC3E}">
        <p14:creationId xmlns:p14="http://schemas.microsoft.com/office/powerpoint/2010/main" val="392538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Many people worry about finding out about autism and ADHD when they don’t have a confirmed diagnosis, but this can be very helpful</a:t>
            </a: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56</a:t>
            </a:fld>
            <a:endParaRPr lang="en-GB"/>
          </a:p>
        </p:txBody>
      </p:sp>
    </p:spTree>
    <p:extLst>
      <p:ext uri="{BB962C8B-B14F-4D97-AF65-F5344CB8AC3E}">
        <p14:creationId xmlns:p14="http://schemas.microsoft.com/office/powerpoint/2010/main" val="40994090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ptos" panose="020F0502020204030204" pitchFamily="34" charset="0"/>
                <a:ea typeface="Calibri" panose="020F0502020204030204" pitchFamily="34" charset="0"/>
                <a:cs typeface="Calibri" panose="020F0502020204030204" pitchFamily="34" charset="0"/>
              </a:rPr>
              <a:t>Our local hub for the South West is the Bristol Autism Support group. On their website you can sign up to receive their emails. They then email out all the regular calendar updates for courses; they give a much wider timeframe than is available on the Autism Central website at present. </a:t>
            </a:r>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57</a:t>
            </a:fld>
            <a:endParaRPr lang="en-GB"/>
          </a:p>
        </p:txBody>
      </p:sp>
    </p:spTree>
    <p:extLst>
      <p:ext uri="{BB962C8B-B14F-4D97-AF65-F5344CB8AC3E}">
        <p14:creationId xmlns:p14="http://schemas.microsoft.com/office/powerpoint/2010/main" val="41665174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Many people worry about finding out about autism and ADHD when they don’t have a confirmed diagnosis, but this can be very helpful</a:t>
            </a:r>
          </a:p>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58</a:t>
            </a:fld>
            <a:endParaRPr lang="en-GB"/>
          </a:p>
        </p:txBody>
      </p:sp>
    </p:spTree>
    <p:extLst>
      <p:ext uri="{BB962C8B-B14F-4D97-AF65-F5344CB8AC3E}">
        <p14:creationId xmlns:p14="http://schemas.microsoft.com/office/powerpoint/2010/main" val="4165315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64</a:t>
            </a:fld>
            <a:endParaRPr lang="en-GB"/>
          </a:p>
        </p:txBody>
      </p:sp>
    </p:spTree>
    <p:extLst>
      <p:ext uri="{BB962C8B-B14F-4D97-AF65-F5344CB8AC3E}">
        <p14:creationId xmlns:p14="http://schemas.microsoft.com/office/powerpoint/2010/main" val="1599633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72</a:t>
            </a:fld>
            <a:endParaRPr lang="en-GB"/>
          </a:p>
        </p:txBody>
      </p:sp>
    </p:spTree>
    <p:extLst>
      <p:ext uri="{BB962C8B-B14F-4D97-AF65-F5344CB8AC3E}">
        <p14:creationId xmlns:p14="http://schemas.microsoft.com/office/powerpoint/2010/main" val="54102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7</a:t>
            </a:fld>
            <a:endParaRPr lang="en-GB"/>
          </a:p>
        </p:txBody>
      </p:sp>
    </p:spTree>
    <p:extLst>
      <p:ext uri="{BB962C8B-B14F-4D97-AF65-F5344CB8AC3E}">
        <p14:creationId xmlns:p14="http://schemas.microsoft.com/office/powerpoint/2010/main" val="4067869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8</a:t>
            </a:fld>
            <a:endParaRPr lang="en-GB"/>
          </a:p>
        </p:txBody>
      </p:sp>
    </p:spTree>
    <p:extLst>
      <p:ext uri="{BB962C8B-B14F-4D97-AF65-F5344CB8AC3E}">
        <p14:creationId xmlns:p14="http://schemas.microsoft.com/office/powerpoint/2010/main" val="2785819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62779C-C9C7-441E-A849-210FFCF89401}" type="slidenum">
              <a:rPr lang="en-GB" smtClean="0"/>
              <a:t>9</a:t>
            </a:fld>
            <a:endParaRPr lang="en-GB"/>
          </a:p>
        </p:txBody>
      </p:sp>
    </p:spTree>
    <p:extLst>
      <p:ext uri="{BB962C8B-B14F-4D97-AF65-F5344CB8AC3E}">
        <p14:creationId xmlns:p14="http://schemas.microsoft.com/office/powerpoint/2010/main" val="3422000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Neurodiversity is defined as the range of differences in individual brain function and behavioural traits, regarded as part of normal variation in the human population</a:t>
            </a:r>
          </a:p>
        </p:txBody>
      </p:sp>
      <p:sp>
        <p:nvSpPr>
          <p:cNvPr id="4" name="Slide Number Placeholder 3"/>
          <p:cNvSpPr>
            <a:spLocks noGrp="1"/>
          </p:cNvSpPr>
          <p:nvPr>
            <p:ph type="sldNum" sz="quarter" idx="5"/>
          </p:nvPr>
        </p:nvSpPr>
        <p:spPr/>
        <p:txBody>
          <a:bodyPr/>
          <a:lstStyle/>
          <a:p>
            <a:fld id="{A762779C-C9C7-441E-A849-210FFCF89401}" type="slidenum">
              <a:rPr lang="en-GB" smtClean="0"/>
              <a:t>12</a:t>
            </a:fld>
            <a:endParaRPr lang="en-GB"/>
          </a:p>
        </p:txBody>
      </p:sp>
    </p:spTree>
    <p:extLst>
      <p:ext uri="{BB962C8B-B14F-4D97-AF65-F5344CB8AC3E}">
        <p14:creationId xmlns:p14="http://schemas.microsoft.com/office/powerpoint/2010/main" val="16001726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EEA7C2-4417-46CA-8C30-1F7977C5ABD2}" type="slidenum">
              <a:rPr lang="en-GB" smtClean="0"/>
              <a:t>13</a:t>
            </a:fld>
            <a:endParaRPr lang="en-GB"/>
          </a:p>
        </p:txBody>
      </p:sp>
    </p:spTree>
    <p:extLst>
      <p:ext uri="{BB962C8B-B14F-4D97-AF65-F5344CB8AC3E}">
        <p14:creationId xmlns:p14="http://schemas.microsoft.com/office/powerpoint/2010/main" val="1943446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we recognise that neurodiversity is the typical variation of difference in how we all process the world. This makes us all unique and brings all manner of qualities to the people we know,. This is called the Neurodiversity Paradigm. We need to now consider how this is difference to what we mean by ‘neurodivergence’.  Here is a helpful explanation from the B&amp;NES Youth Forum. </a:t>
            </a:r>
          </a:p>
          <a:p>
            <a:r>
              <a:rPr lang="en-GB" dirty="0"/>
              <a:t>So neurodiversity is something we can consider when we look at humans as a whole. Neurodivergence relates to particular individuals who have brains which work differently to the majority. Neurodivergent individuals may have SEN because the world tends to be set up to meet the needs of the majority, and they may find that it is harder for them to fit in to systems because of their neurodivergence. Here is a cartoon which explains this:</a:t>
            </a:r>
          </a:p>
        </p:txBody>
      </p:sp>
      <p:sp>
        <p:nvSpPr>
          <p:cNvPr id="4" name="Slide Number Placeholder 3"/>
          <p:cNvSpPr>
            <a:spLocks noGrp="1"/>
          </p:cNvSpPr>
          <p:nvPr>
            <p:ph type="sldNum" sz="quarter" idx="5"/>
          </p:nvPr>
        </p:nvSpPr>
        <p:spPr/>
        <p:txBody>
          <a:bodyPr/>
          <a:lstStyle/>
          <a:p>
            <a:fld id="{A762779C-C9C7-441E-A849-210FFCF89401}" type="slidenum">
              <a:rPr lang="en-GB" smtClean="0"/>
              <a:t>17</a:t>
            </a:fld>
            <a:endParaRPr lang="en-GB"/>
          </a:p>
        </p:txBody>
      </p:sp>
    </p:spTree>
    <p:extLst>
      <p:ext uri="{BB962C8B-B14F-4D97-AF65-F5344CB8AC3E}">
        <p14:creationId xmlns:p14="http://schemas.microsoft.com/office/powerpoint/2010/main" val="29620897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rgbClr val="B5225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000249"/>
            <a:ext cx="9959340" cy="1509713"/>
          </a:xfrm>
        </p:spPr>
        <p:txBody>
          <a:bodyPr anchor="b">
            <a:normAutofit/>
          </a:bodyPr>
          <a:lstStyle>
            <a:lvl1pPr algn="l">
              <a:defRPr sz="4400" b="0" i="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838200" y="3602038"/>
            <a:ext cx="9959340" cy="1655762"/>
          </a:xfrm>
        </p:spPr>
        <p:txBody>
          <a:bodyPr>
            <a:normAutofit/>
          </a:bodyPr>
          <a:lstStyle>
            <a:lvl1pPr marL="0" indent="0" algn="l">
              <a:buNone/>
              <a:defRPr sz="2000" b="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6392F3C1-0B21-4B51-A342-0F51B3F7BBAD}" type="datetimeFigureOut">
              <a:rPr lang="en-GB" smtClean="0"/>
              <a:pPr/>
              <a:t>01/10/2025</a:t>
            </a:fld>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8DF6C8E-05E1-4D05-BAE8-1259DBC81783}" type="slidenum">
              <a:rPr lang="en-GB" smtClean="0"/>
              <a:pPr/>
              <a:t>‹#›</a:t>
            </a:fld>
            <a:endParaRPr lang="en-GB"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pic>
        <p:nvPicPr>
          <p:cNvPr id="10" name="Picture 9">
            <a:extLst>
              <a:ext uri="{FF2B5EF4-FFF2-40B4-BE49-F238E27FC236}">
                <a16:creationId xmlns:a16="http://schemas.microsoft.com/office/drawing/2014/main" id="{D3F0EB12-448C-BF4D-A39C-859039BC04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11" name="Picture 10">
            <a:extLst>
              <a:ext uri="{FF2B5EF4-FFF2-40B4-BE49-F238E27FC236}">
                <a16:creationId xmlns:a16="http://schemas.microsoft.com/office/drawing/2014/main" id="{C2DECD2D-EB7B-484E-8B20-0FB957A553A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spTree>
    <p:extLst>
      <p:ext uri="{BB962C8B-B14F-4D97-AF65-F5344CB8AC3E}">
        <p14:creationId xmlns:p14="http://schemas.microsoft.com/office/powerpoint/2010/main" val="2705633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488680" cy="1325563"/>
          </a:xfrm>
        </p:spPr>
        <p:txBody>
          <a:bodyPr/>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01/10/2025</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9" name="Picture 8">
            <a:extLst>
              <a:ext uri="{FF2B5EF4-FFF2-40B4-BE49-F238E27FC236}">
                <a16:creationId xmlns:a16="http://schemas.microsoft.com/office/drawing/2014/main" id="{EDB70780-2DBD-D14E-AF6A-959ED517AB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0" name="Picture 9">
            <a:extLst>
              <a:ext uri="{FF2B5EF4-FFF2-40B4-BE49-F238E27FC236}">
                <a16:creationId xmlns:a16="http://schemas.microsoft.com/office/drawing/2014/main" id="{8EF7C60E-5384-5240-830C-4DAA5276B63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2382363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06608" y="365125"/>
            <a:ext cx="1547191" cy="5811838"/>
          </a:xfrm>
        </p:spPr>
        <p:txBody>
          <a:bodyPr vert="eaVert"/>
          <a:lstStyle>
            <a:lvl1pPr>
              <a:defRPr b="0" i="0"/>
            </a:lvl1pPr>
          </a:lstStyle>
          <a:p>
            <a:r>
              <a:rPr lang="en-US"/>
              <a:t>Click to edit Master title style</a:t>
            </a:r>
            <a:endParaRPr lang="en-GB" dirty="0"/>
          </a:p>
        </p:txBody>
      </p:sp>
      <p:sp>
        <p:nvSpPr>
          <p:cNvPr id="3" name="Vertical Text Placeholder 2"/>
          <p:cNvSpPr>
            <a:spLocks noGrp="1"/>
          </p:cNvSpPr>
          <p:nvPr>
            <p:ph type="body" orient="vert" idx="1"/>
          </p:nvPr>
        </p:nvSpPr>
        <p:spPr>
          <a:xfrm>
            <a:off x="838200" y="365125"/>
            <a:ext cx="8796130" cy="5811838"/>
          </a:xfrm>
        </p:spPr>
        <p:txBody>
          <a:bodyPr vert="eaVert"/>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01/10/2025</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a:extLst>
              <a:ext uri="{FF2B5EF4-FFF2-40B4-BE49-F238E27FC236}">
                <a16:creationId xmlns:a16="http://schemas.microsoft.com/office/drawing/2014/main" id="{90B5874C-C5E1-CD46-9627-4FC316B7FC2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spTree>
    <p:extLst>
      <p:ext uri="{BB962C8B-B14F-4D97-AF65-F5344CB8AC3E}">
        <p14:creationId xmlns:p14="http://schemas.microsoft.com/office/powerpoint/2010/main" val="37121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B52259"/>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000249"/>
            <a:ext cx="9959340" cy="1509713"/>
          </a:xfrm>
        </p:spPr>
        <p:txBody>
          <a:bodyPr anchor="b">
            <a:normAutofit/>
          </a:bodyPr>
          <a:lstStyle>
            <a:lvl1pPr algn="l">
              <a:defRPr sz="4400" b="0" i="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838200" y="3602038"/>
            <a:ext cx="9959340" cy="1655762"/>
          </a:xfrm>
        </p:spPr>
        <p:txBody>
          <a:bodyPr>
            <a:normAutofit/>
          </a:bodyPr>
          <a:lstStyle>
            <a:lvl1pPr marL="0" indent="0" algn="l">
              <a:buNone/>
              <a:defRPr sz="2000" b="0" i="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p:cNvSpPr>
            <a:spLocks noGrp="1"/>
          </p:cNvSpPr>
          <p:nvPr>
            <p:ph type="dt" sz="half" idx="10"/>
          </p:nvPr>
        </p:nvSpPr>
        <p:spPr/>
        <p:txBody>
          <a:bodyPr/>
          <a:lstStyle>
            <a:lvl1pPr>
              <a:defRPr>
                <a:solidFill>
                  <a:schemeClr val="bg1"/>
                </a:solidFill>
              </a:defRPr>
            </a:lvl1pPr>
          </a:lstStyle>
          <a:p>
            <a:fld id="{6392F3C1-0B21-4B51-A342-0F51B3F7BBAD}" type="datetimeFigureOut">
              <a:rPr lang="en-GB" smtClean="0"/>
              <a:pPr/>
              <a:t>01/10/2025</a:t>
            </a:fld>
            <a:endParaRPr lang="en-GB"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E8DF6C8E-05E1-4D05-BAE8-1259DBC81783}" type="slidenum">
              <a:rPr lang="en-GB" smtClean="0"/>
              <a:pPr/>
              <a:t>‹#›</a:t>
            </a:fld>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7170" y="80666"/>
            <a:ext cx="3086589" cy="1642065"/>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rcRect t="20895" b="20895"/>
          <a:stretch/>
        </p:blipFill>
        <p:spPr>
          <a:xfrm>
            <a:off x="4317682" y="6194289"/>
            <a:ext cx="3000375" cy="606009"/>
          </a:xfrm>
          <a:prstGeom prst="rect">
            <a:avLst/>
          </a:prstGeom>
        </p:spPr>
      </p:pic>
    </p:spTree>
    <p:extLst>
      <p:ext uri="{BB962C8B-B14F-4D97-AF65-F5344CB8AC3E}">
        <p14:creationId xmlns:p14="http://schemas.microsoft.com/office/powerpoint/2010/main" val="2102716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802295"/>
            <a:ext cx="10515600" cy="4287355"/>
          </a:xfrm>
        </p:spPr>
        <p:txBody>
          <a:bodyPr>
            <a:normAutofit/>
          </a:bodyPr>
          <a:lstStyle>
            <a:lvl1pPr marL="0" indent="0">
              <a:buNone/>
              <a:defRPr sz="1600" b="0" i="0">
                <a:solidFill>
                  <a:srgbClr val="3C3C3B"/>
                </a:solidFill>
                <a:latin typeface="Avenir Book" panose="02000503020000020003"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2F3C1-0B21-4B51-A342-0F51B3F7BBAD}" type="datetimeFigureOut">
              <a:rPr lang="en-GB" smtClean="0"/>
              <a:t>01/10/2025</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9" name="Title 1">
            <a:extLst>
              <a:ext uri="{FF2B5EF4-FFF2-40B4-BE49-F238E27FC236}">
                <a16:creationId xmlns:a16="http://schemas.microsoft.com/office/drawing/2014/main" id="{6C370FE5-5514-4147-889D-55501E9FBD03}"/>
              </a:ext>
            </a:extLst>
          </p:cNvPr>
          <p:cNvSpPr>
            <a:spLocks noGrp="1"/>
          </p:cNvSpPr>
          <p:nvPr>
            <p:ph type="title"/>
          </p:nvPr>
        </p:nvSpPr>
        <p:spPr>
          <a:xfrm>
            <a:off x="838200" y="365125"/>
            <a:ext cx="9311640" cy="1325563"/>
          </a:xfrm>
        </p:spPr>
        <p:txBody>
          <a:bodyPr/>
          <a:lstStyle>
            <a:lvl1pPr>
              <a:defRPr b="0" i="0">
                <a:latin typeface="Avenir Book" panose="02000503020000020003" pitchFamily="2"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836815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211580"/>
            <a:ext cx="6172200" cy="4649470"/>
          </a:xfrm>
        </p:spPr>
        <p:txBody>
          <a:bodyPr/>
          <a:lstStyle>
            <a:lvl1pPr>
              <a:defRPr sz="1600" b="0" i="0"/>
            </a:lvl1pPr>
            <a:lvl2pPr>
              <a:defRPr sz="1400" b="0" i="0"/>
            </a:lvl2pPr>
            <a:lvl3pPr>
              <a:defRPr sz="1200" b="0" i="0"/>
            </a:lvl3pPr>
            <a:lvl4pPr>
              <a:defRPr sz="1050" b="0" i="0"/>
            </a:lvl4pPr>
            <a:lvl5pPr>
              <a:defRPr sz="900" b="0" i="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2F3C1-0B21-4B51-A342-0F51B3F7BBAD}" type="datetimeFigureOut">
              <a:rPr lang="en-GB" smtClean="0"/>
              <a:t>01/10/2025</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itle 1">
            <a:extLst>
              <a:ext uri="{FF2B5EF4-FFF2-40B4-BE49-F238E27FC236}">
                <a16:creationId xmlns:a16="http://schemas.microsoft.com/office/drawing/2014/main" id="{AF7B749C-53AA-3B47-B86F-D1AA412B1B72}"/>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3301019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200150"/>
            <a:ext cx="6172200" cy="4660900"/>
          </a:xfrm>
        </p:spPr>
        <p:txBody>
          <a:bodyPr/>
          <a:lstStyle>
            <a:lvl1pPr marL="0" indent="0">
              <a:buNone/>
              <a:defRPr sz="3200" b="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01/10/2025</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ext Placeholder 3">
            <a:extLst>
              <a:ext uri="{FF2B5EF4-FFF2-40B4-BE49-F238E27FC236}">
                <a16:creationId xmlns:a16="http://schemas.microsoft.com/office/drawing/2014/main" id="{18EC59EE-7C3C-2A48-97AE-F373E70B4738}"/>
              </a:ext>
            </a:extLst>
          </p:cNvPr>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a:extLst>
              <a:ext uri="{FF2B5EF4-FFF2-40B4-BE49-F238E27FC236}">
                <a16:creationId xmlns:a16="http://schemas.microsoft.com/office/drawing/2014/main" id="{F31E8F93-F907-A74B-AEBF-962FDF4537A6}"/>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103757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7A9E3-7ED8-1C8A-62EC-BF47EEAE30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171DAA6-8CB1-EFA0-3F54-5E9E39D230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97CC9A4-42DA-2908-0E39-1712F8420B90}"/>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927D0680-4D21-507D-8593-2345447283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3DD9E8-3446-ECAF-3D20-C3B3CA82B7D3}"/>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19036436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01263-F70B-B1D4-EB9C-D9824D5F774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B274CE0-6131-CF96-4A54-4221E5FF62D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09C8D75-EECB-716C-2963-AA68379D9EA8}"/>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064FB643-AA9F-3B69-B80C-98DB25EE21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8CB387-110F-1EC9-F4DD-F70C8781B3C5}"/>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290813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85B76-CB32-B400-69E8-8B5B2482D6D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EE19052-D3E6-363D-BDC4-2BE81568203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0BC3A6A-2B89-3E30-93BA-96EA86945814}"/>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A0AD4E3E-FD29-B17D-501B-29F5D31818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FDD79F-E740-8702-2D82-E60FA1035059}"/>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485590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52F0-CF96-1834-0CC6-AF14E5F7944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AC4740D-2947-EEDF-DAAA-C54B1F488DA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38FCAB4-88B5-1828-0ABD-0FAF7B1156A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FE0DDDAC-2FB2-8F14-CF55-C77AA788F5EE}"/>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6" name="Footer Placeholder 5">
            <a:extLst>
              <a:ext uri="{FF2B5EF4-FFF2-40B4-BE49-F238E27FC236}">
                <a16:creationId xmlns:a16="http://schemas.microsoft.com/office/drawing/2014/main" id="{B12B30A3-B74B-1514-5C23-443BE18E38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B8C5C1-DBBA-5C73-7790-1863D132C27E}"/>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2489435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802295"/>
            <a:ext cx="10515600" cy="4287355"/>
          </a:xfrm>
        </p:spPr>
        <p:txBody>
          <a:bodyPr>
            <a:normAutofit/>
          </a:bodyPr>
          <a:lstStyle>
            <a:lvl1pPr marL="0" indent="0">
              <a:buNone/>
              <a:defRPr sz="1600" b="0" i="0">
                <a:solidFill>
                  <a:srgbClr val="3C3C3B"/>
                </a:solidFill>
                <a:latin typeface="Avenir Book" panose="02000503020000020003" pitchFamily="2"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92F3C1-0B21-4B51-A342-0F51B3F7BBAD}" type="datetimeFigureOut">
              <a:rPr lang="en-GB" smtClean="0"/>
              <a:t>01/10/2025</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9" name="Title 1">
            <a:extLst>
              <a:ext uri="{FF2B5EF4-FFF2-40B4-BE49-F238E27FC236}">
                <a16:creationId xmlns:a16="http://schemas.microsoft.com/office/drawing/2014/main" id="{6C370FE5-5514-4147-889D-55501E9FBD03}"/>
              </a:ext>
            </a:extLst>
          </p:cNvPr>
          <p:cNvSpPr>
            <a:spLocks noGrp="1"/>
          </p:cNvSpPr>
          <p:nvPr>
            <p:ph type="title"/>
          </p:nvPr>
        </p:nvSpPr>
        <p:spPr>
          <a:xfrm>
            <a:off x="838200" y="365125"/>
            <a:ext cx="9311640" cy="1325563"/>
          </a:xfrm>
        </p:spPr>
        <p:txBody>
          <a:bodyPr/>
          <a:lstStyle>
            <a:lvl1pPr>
              <a:defRPr b="1" i="0">
                <a:latin typeface="Avenir Heavy" panose="02000503020000020003" pitchFamily="2" charset="0"/>
                <a:cs typeface="Arial" panose="020B0604020202020204" pitchFamily="34" charset="0"/>
              </a:defRPr>
            </a:lvl1pPr>
          </a:lstStyle>
          <a:p>
            <a:r>
              <a:rPr lang="en-US"/>
              <a:t>Click to edit Master title style</a:t>
            </a:r>
            <a:endParaRPr lang="en-GB" dirty="0"/>
          </a:p>
        </p:txBody>
      </p:sp>
      <p:pic>
        <p:nvPicPr>
          <p:cNvPr id="10" name="Picture 9">
            <a:extLst>
              <a:ext uri="{FF2B5EF4-FFF2-40B4-BE49-F238E27FC236}">
                <a16:creationId xmlns:a16="http://schemas.microsoft.com/office/drawing/2014/main" id="{B7EA1E88-FF07-AD49-AA39-9CA9FAE1517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a:extLst>
              <a:ext uri="{FF2B5EF4-FFF2-40B4-BE49-F238E27FC236}">
                <a16:creationId xmlns:a16="http://schemas.microsoft.com/office/drawing/2014/main" id="{184549BA-9F6D-1C4B-92F7-944CC191DA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267862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0AF54-34A4-572A-B2DF-F13D00403F9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01ACF20C-99C3-49AD-30EE-516D9A6109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7DC1024-9D6D-675B-B4A6-F12D26425AC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78BD281-862E-3D39-0D37-C304D3CCE8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7EA2DA9-087D-8287-427B-68B156843BB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2F55CA86-9679-84EF-AE63-AF69B5E191BD}"/>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8" name="Footer Placeholder 7">
            <a:extLst>
              <a:ext uri="{FF2B5EF4-FFF2-40B4-BE49-F238E27FC236}">
                <a16:creationId xmlns:a16="http://schemas.microsoft.com/office/drawing/2014/main" id="{9820EB92-F925-DE7C-FB2C-0D4D8B80AB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F2EE793-B6DC-2323-FA22-57DAA70D4F92}"/>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1414102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48C3-9621-0F95-050A-2CE78671EB0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D9FB577-2A84-8BEF-CA66-51D9947BC7DA}"/>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4" name="Footer Placeholder 3">
            <a:extLst>
              <a:ext uri="{FF2B5EF4-FFF2-40B4-BE49-F238E27FC236}">
                <a16:creationId xmlns:a16="http://schemas.microsoft.com/office/drawing/2014/main" id="{EA91D706-463E-A6F6-6AF1-581B96BCEF4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03EAE3A-6E68-7EA9-DA7A-4693EF32CC6C}"/>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3301088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2FDB50-A1D8-B7F2-FE53-65240C6F92B6}"/>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3" name="Footer Placeholder 2">
            <a:extLst>
              <a:ext uri="{FF2B5EF4-FFF2-40B4-BE49-F238E27FC236}">
                <a16:creationId xmlns:a16="http://schemas.microsoft.com/office/drawing/2014/main" id="{AB59868E-5946-0D61-F3FF-FEE27117FB4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57D2F0-CCD6-E751-A8D5-F47B9DBEE42E}"/>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27920969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B7A70-F4F9-6818-BA01-0E716E47982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A7397C59-BADA-239F-51D6-B051462F97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DDD633B1-DF26-67FF-ED46-73259DD6E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3294C0-DD05-F12D-B710-AEA3A521BAC2}"/>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6" name="Footer Placeholder 5">
            <a:extLst>
              <a:ext uri="{FF2B5EF4-FFF2-40B4-BE49-F238E27FC236}">
                <a16:creationId xmlns:a16="http://schemas.microsoft.com/office/drawing/2014/main" id="{82255FA6-1E26-41F2-452A-1C8FFF49E0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0F4074-A0AB-146C-ED68-6345CCBF49D7}"/>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8579580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B169-5346-06BE-240C-312EB32308F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98A3564-C6C2-87D5-574F-6A239A8DCF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51440B3-29D1-62D4-BF2B-9110C87E69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886FBB-C23A-2AFB-9ABD-E99EAA474A2F}"/>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6" name="Footer Placeholder 5">
            <a:extLst>
              <a:ext uri="{FF2B5EF4-FFF2-40B4-BE49-F238E27FC236}">
                <a16:creationId xmlns:a16="http://schemas.microsoft.com/office/drawing/2014/main" id="{6E23DD2E-ABA8-C30F-F6C4-4172FAF191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DEE970-BCEC-2E7A-6809-8BD3DDCAA306}"/>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541619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ADE8-0893-BC10-7D5C-4840BE2046B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77548E8-D838-CB70-0233-5CA7B15D1B9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163D0AC-2D12-CFC7-7621-534B51149FD4}"/>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796CD34A-8558-10A3-FA0E-B776172039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981357-1AC7-C2B4-F95F-4DF8C5A262B3}"/>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5824113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65F487-16DD-055E-D52C-4D4EDAFE19B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E44B9CD-5922-E957-AB1D-486A430552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B6C66F-FEA3-E8C8-2713-C1718C6D175B}"/>
              </a:ext>
            </a:extLst>
          </p:cNvPr>
          <p:cNvSpPr>
            <a:spLocks noGrp="1"/>
          </p:cNvSpPr>
          <p:nvPr>
            <p:ph type="dt" sz="half" idx="10"/>
          </p:nvPr>
        </p:nvSpPr>
        <p:spPr/>
        <p:txBody>
          <a:body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3E9081FD-7930-27EF-B6CB-FD015DC533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C09D5C-A839-DD28-38BD-DB06EA0BD03F}"/>
              </a:ext>
            </a:extLst>
          </p:cNvPr>
          <p:cNvSpPr>
            <a:spLocks noGrp="1"/>
          </p:cNvSpPr>
          <p:nvPr>
            <p:ph type="sldNum" sz="quarter" idx="12"/>
          </p:nvPr>
        </p:nvSpPr>
        <p:spPr/>
        <p:txBody>
          <a:bodyPr/>
          <a:lstStyle/>
          <a:p>
            <a:fld id="{45E2BA46-624D-4AC1-9AED-BC6CC435E402}" type="slidenum">
              <a:rPr lang="en-GB" smtClean="0"/>
              <a:t>‹#›</a:t>
            </a:fld>
            <a:endParaRPr lang="en-GB"/>
          </a:p>
        </p:txBody>
      </p:sp>
    </p:spTree>
    <p:extLst>
      <p:ext uri="{BB962C8B-B14F-4D97-AF65-F5344CB8AC3E}">
        <p14:creationId xmlns:p14="http://schemas.microsoft.com/office/powerpoint/2010/main" val="3587446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311640" cy="1325563"/>
          </a:xfrm>
        </p:spPr>
        <p:txBody>
          <a:bodyPr/>
          <a:lstStyle>
            <a:lvl1pPr>
              <a:defRPr b="0" i="0"/>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fld id="{6392F3C1-0B21-4B51-A342-0F51B3F7BBAD}" type="datetimeFigureOut">
              <a:rPr lang="en-GB" smtClean="0"/>
              <a:t>01/10/2025</a:t>
            </a:fld>
            <a:endParaRPr lang="en-GB"/>
          </a:p>
        </p:txBody>
      </p:sp>
      <p:sp>
        <p:nvSpPr>
          <p:cNvPr id="6" name="Slide Number Placeholder 5"/>
          <p:cNvSpPr>
            <a:spLocks noGrp="1"/>
          </p:cNvSpPr>
          <p:nvPr>
            <p:ph type="sldNum" sz="quarter" idx="12"/>
          </p:nvPr>
        </p:nvSpPr>
        <p:spPr/>
        <p:txBody>
          <a:bodyPr/>
          <a:lstStyle/>
          <a:p>
            <a:fld id="{E8DF6C8E-05E1-4D05-BAE8-1259DBC81783}" type="slidenum">
              <a:rPr lang="en-GB" smtClean="0"/>
              <a:t>‹#›</a:t>
            </a:fld>
            <a:endParaRPr lang="en-GB"/>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9" name="Picture 8">
            <a:extLst>
              <a:ext uri="{FF2B5EF4-FFF2-40B4-BE49-F238E27FC236}">
                <a16:creationId xmlns:a16="http://schemas.microsoft.com/office/drawing/2014/main" id="{3090CC70-0750-1E4B-A272-5E1EC690C56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0" name="Picture 9">
            <a:extLst>
              <a:ext uri="{FF2B5EF4-FFF2-40B4-BE49-F238E27FC236}">
                <a16:creationId xmlns:a16="http://schemas.microsoft.com/office/drawing/2014/main" id="{CD527AE8-0426-6A4B-9642-3EDD08F09B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936959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22970" cy="1325563"/>
          </a:xfrm>
        </p:spPr>
        <p:txBody>
          <a:bodyPr/>
          <a:lstStyle>
            <a:lvl1pPr>
              <a:defRPr b="0" i="0"/>
            </a:lvl1pPr>
          </a:lstStyle>
          <a:p>
            <a:r>
              <a:rPr lang="en-US"/>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a:defRPr b="0" i="0">
                <a:solidFill>
                  <a:srgbClr val="3C3C3B"/>
                </a:solidFill>
              </a:defRPr>
            </a:lvl1pPr>
            <a:lvl2pPr>
              <a:defRPr b="0" i="0">
                <a:solidFill>
                  <a:srgbClr val="3C3C3B"/>
                </a:solidFill>
              </a:defRPr>
            </a:lvl2pPr>
            <a:lvl3pPr>
              <a:defRPr b="0" i="0">
                <a:solidFill>
                  <a:srgbClr val="3C3C3B"/>
                </a:solidFill>
              </a:defRPr>
            </a:lvl3pPr>
            <a:lvl4pPr>
              <a:defRPr b="0" i="0">
                <a:solidFill>
                  <a:srgbClr val="3C3C3B"/>
                </a:solidFill>
              </a:defRPr>
            </a:lvl4pPr>
            <a:lvl5pPr>
              <a:defRPr b="0" i="0">
                <a:solidFill>
                  <a:srgbClr val="3C3C3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01/10/2025</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10" name="Picture 9">
            <a:extLst>
              <a:ext uri="{FF2B5EF4-FFF2-40B4-BE49-F238E27FC236}">
                <a16:creationId xmlns:a16="http://schemas.microsoft.com/office/drawing/2014/main" id="{85305B1E-E315-0C46-A54B-ED88F5CFF4A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a:extLst>
              <a:ext uri="{FF2B5EF4-FFF2-40B4-BE49-F238E27FC236}">
                <a16:creationId xmlns:a16="http://schemas.microsoft.com/office/drawing/2014/main" id="{D05CE1C3-0613-B54F-96FE-516843A5EC8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2110380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8281352" cy="1325563"/>
          </a:xfrm>
        </p:spPr>
        <p:txBody>
          <a:bodyPr/>
          <a:lstStyle>
            <a:lvl1pPr>
              <a:defRPr b="0" i="0"/>
            </a:lvl1pPr>
          </a:lstStyle>
          <a:p>
            <a:r>
              <a:rPr lang="en-US"/>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normAutofit/>
          </a:bodyPr>
          <a:lstStyle>
            <a:lvl1pPr marL="0" indent="0">
              <a:buNone/>
              <a:defRPr sz="2000" b="0" i="0">
                <a:solidFill>
                  <a:srgbClr val="3C3C3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p:spPr>
        <p:txBody>
          <a:bodyPr anchor="b">
            <a:normAutofit/>
          </a:bodyPr>
          <a:lstStyle>
            <a:lvl1pPr marL="0" indent="0">
              <a:buNone/>
              <a:defRPr sz="2000" b="0"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vl1pPr>
            <a:lvl2pPr>
              <a:defRPr b="0"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p>
            <a:fld id="{6392F3C1-0B21-4B51-A342-0F51B3F7BBAD}" type="datetimeFigureOut">
              <a:rPr lang="en-GB" smtClean="0"/>
              <a:t>01/10/2025</a:t>
            </a:fld>
            <a:endParaRPr lang="en-GB"/>
          </a:p>
        </p:txBody>
      </p:sp>
      <p:sp>
        <p:nvSpPr>
          <p:cNvPr id="9" name="Slide Number Placeholder 8"/>
          <p:cNvSpPr>
            <a:spLocks noGrp="1"/>
          </p:cNvSpPr>
          <p:nvPr>
            <p:ph type="sldNum" sz="quarter" idx="12"/>
          </p:nvPr>
        </p:nvSpPr>
        <p:spPr/>
        <p:txBody>
          <a:bodyPr/>
          <a:lstStyle/>
          <a:p>
            <a:fld id="{E8DF6C8E-05E1-4D05-BAE8-1259DBC81783}" type="slidenum">
              <a:rPr lang="en-GB" smtClean="0"/>
              <a:t>‹#›</a:t>
            </a:fld>
            <a:endParaRPr lang="en-GB"/>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12" name="Picture 11">
            <a:extLst>
              <a:ext uri="{FF2B5EF4-FFF2-40B4-BE49-F238E27FC236}">
                <a16:creationId xmlns:a16="http://schemas.microsoft.com/office/drawing/2014/main" id="{006467B1-4E86-E244-83E5-4961F827055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3" name="Picture 12">
            <a:extLst>
              <a:ext uri="{FF2B5EF4-FFF2-40B4-BE49-F238E27FC236}">
                <a16:creationId xmlns:a16="http://schemas.microsoft.com/office/drawing/2014/main" id="{BE68324E-9257-1441-A3DC-F95A26805A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662953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580120" cy="1325563"/>
          </a:xfrm>
        </p:spPr>
        <p:txBody>
          <a:bodyPr/>
          <a:lstStyle>
            <a:lvl1pPr>
              <a:defRPr b="0" i="0"/>
            </a:lvl1p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6392F3C1-0B21-4B51-A342-0F51B3F7BBAD}" type="datetimeFigureOut">
              <a:rPr lang="en-GB" smtClean="0"/>
              <a:t>01/10/2025</a:t>
            </a:fld>
            <a:endParaRPr lang="en-GB"/>
          </a:p>
        </p:txBody>
      </p:sp>
      <p:sp>
        <p:nvSpPr>
          <p:cNvPr id="5" name="Slide Number Placeholder 4"/>
          <p:cNvSpPr>
            <a:spLocks noGrp="1"/>
          </p:cNvSpPr>
          <p:nvPr>
            <p:ph type="sldNum" sz="quarter" idx="12"/>
          </p:nvPr>
        </p:nvSpPr>
        <p:spPr/>
        <p:txBody>
          <a:bodyPr/>
          <a:lstStyle/>
          <a:p>
            <a:fld id="{E8DF6C8E-05E1-4D05-BAE8-1259DBC81783}" type="slidenum">
              <a:rPr lang="en-GB" smtClean="0"/>
              <a:t>‹#›</a:t>
            </a:fld>
            <a:endParaRPr lang="en-GB"/>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8" name="Picture 7">
            <a:extLst>
              <a:ext uri="{FF2B5EF4-FFF2-40B4-BE49-F238E27FC236}">
                <a16:creationId xmlns:a16="http://schemas.microsoft.com/office/drawing/2014/main" id="{B8C09A44-771E-CA41-9BDD-ED354431C0E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a:extLst>
              <a:ext uri="{FF2B5EF4-FFF2-40B4-BE49-F238E27FC236}">
                <a16:creationId xmlns:a16="http://schemas.microsoft.com/office/drawing/2014/main" id="{76936055-2139-1745-8656-E1DD32D2357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Tree>
    <p:extLst>
      <p:ext uri="{BB962C8B-B14F-4D97-AF65-F5344CB8AC3E}">
        <p14:creationId xmlns:p14="http://schemas.microsoft.com/office/powerpoint/2010/main" val="141247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92F3C1-0B21-4B51-A342-0F51B3F7BBAD}" type="datetimeFigureOut">
              <a:rPr lang="en-GB" smtClean="0"/>
              <a:t>01/10/2025</a:t>
            </a:fld>
            <a:endParaRPr lang="en-GB"/>
          </a:p>
        </p:txBody>
      </p:sp>
      <p:sp>
        <p:nvSpPr>
          <p:cNvPr id="4" name="Slide Number Placeholder 3"/>
          <p:cNvSpPr>
            <a:spLocks noGrp="1"/>
          </p:cNvSpPr>
          <p:nvPr>
            <p:ph type="sldNum" sz="quarter" idx="12"/>
          </p:nvPr>
        </p:nvSpPr>
        <p:spPr/>
        <p:txBody>
          <a:bodyPr/>
          <a:lstStyle/>
          <a:p>
            <a:fld id="{E8DF6C8E-05E1-4D05-BAE8-1259DBC81783}" type="slidenum">
              <a:rPr lang="en-GB" smtClean="0"/>
              <a:t>‹#›</a:t>
            </a:fld>
            <a:endParaRPr lang="en-GB"/>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7" name="Picture 6">
            <a:extLst>
              <a:ext uri="{FF2B5EF4-FFF2-40B4-BE49-F238E27FC236}">
                <a16:creationId xmlns:a16="http://schemas.microsoft.com/office/drawing/2014/main" id="{FA38F8D1-13C4-AE4A-B03C-8120451906A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pic>
        <p:nvPicPr>
          <p:cNvPr id="8" name="Picture 7">
            <a:extLst>
              <a:ext uri="{FF2B5EF4-FFF2-40B4-BE49-F238E27FC236}">
                <a16:creationId xmlns:a16="http://schemas.microsoft.com/office/drawing/2014/main" id="{0CA84702-E676-8148-A2BC-9CD7CBAD98E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spTree>
    <p:extLst>
      <p:ext uri="{BB962C8B-B14F-4D97-AF65-F5344CB8AC3E}">
        <p14:creationId xmlns:p14="http://schemas.microsoft.com/office/powerpoint/2010/main" val="3200640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183188" y="1211580"/>
            <a:ext cx="6172200" cy="4649470"/>
          </a:xfrm>
        </p:spPr>
        <p:txBody>
          <a:bodyPr/>
          <a:lstStyle>
            <a:lvl1pPr>
              <a:defRPr sz="1600" b="0" i="0"/>
            </a:lvl1pPr>
            <a:lvl2pPr>
              <a:defRPr sz="1400" b="0" i="0"/>
            </a:lvl2pPr>
            <a:lvl3pPr>
              <a:defRPr sz="1200" b="0" i="0"/>
            </a:lvl3pPr>
            <a:lvl4pPr>
              <a:defRPr sz="1050" b="0" i="0"/>
            </a:lvl4pPr>
            <a:lvl5pPr>
              <a:defRPr sz="900" b="0" i="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92F3C1-0B21-4B51-A342-0F51B3F7BBAD}" type="datetimeFigureOut">
              <a:rPr lang="en-GB" smtClean="0"/>
              <a:t>01/10/2025</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itle 1">
            <a:extLst>
              <a:ext uri="{FF2B5EF4-FFF2-40B4-BE49-F238E27FC236}">
                <a16:creationId xmlns:a16="http://schemas.microsoft.com/office/drawing/2014/main" id="{AF7B749C-53AA-3B47-B86F-D1AA412B1B72}"/>
              </a:ext>
            </a:extLst>
          </p:cNvPr>
          <p:cNvSpPr txBox="1">
            <a:spLocks/>
          </p:cNvSpPr>
          <p:nvPr/>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pic>
        <p:nvPicPr>
          <p:cNvPr id="11" name="Picture 10">
            <a:extLst>
              <a:ext uri="{FF2B5EF4-FFF2-40B4-BE49-F238E27FC236}">
                <a16:creationId xmlns:a16="http://schemas.microsoft.com/office/drawing/2014/main" id="{495380C5-074F-914F-B1BF-97D30C93C4A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2" name="Picture 11">
            <a:extLst>
              <a:ext uri="{FF2B5EF4-FFF2-40B4-BE49-F238E27FC236}">
                <a16:creationId xmlns:a16="http://schemas.microsoft.com/office/drawing/2014/main" id="{F2B3AA7F-113C-7F4D-84B4-8CDA6396EB8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3" name="Title 1">
            <a:extLst>
              <a:ext uri="{FF2B5EF4-FFF2-40B4-BE49-F238E27FC236}">
                <a16:creationId xmlns:a16="http://schemas.microsoft.com/office/drawing/2014/main" id="{C7E5E50C-8BFC-E94A-823E-AA617E865DC6}"/>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419020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1200150"/>
            <a:ext cx="6172200" cy="4660900"/>
          </a:xfrm>
        </p:spPr>
        <p:txBody>
          <a:bodyPr/>
          <a:lstStyle>
            <a:lvl1pPr marL="0" indent="0">
              <a:buNone/>
              <a:defRPr sz="3200" b="0" i="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5" name="Date Placeholder 4"/>
          <p:cNvSpPr>
            <a:spLocks noGrp="1"/>
          </p:cNvSpPr>
          <p:nvPr>
            <p:ph type="dt" sz="half" idx="10"/>
          </p:nvPr>
        </p:nvSpPr>
        <p:spPr/>
        <p:txBody>
          <a:bodyPr/>
          <a:lstStyle/>
          <a:p>
            <a:fld id="{6392F3C1-0B21-4B51-A342-0F51B3F7BBAD}" type="datetimeFigureOut">
              <a:rPr lang="en-GB" smtClean="0"/>
              <a:t>01/10/2025</a:t>
            </a:fld>
            <a:endParaRPr lang="en-GB"/>
          </a:p>
        </p:txBody>
      </p:sp>
      <p:sp>
        <p:nvSpPr>
          <p:cNvPr id="7" name="Slide Number Placeholder 6"/>
          <p:cNvSpPr>
            <a:spLocks noGrp="1"/>
          </p:cNvSpPr>
          <p:nvPr>
            <p:ph type="sldNum" sz="quarter" idx="12"/>
          </p:nvPr>
        </p:nvSpPr>
        <p:spPr/>
        <p:txBody>
          <a:bodyPr/>
          <a:lstStyle/>
          <a:p>
            <a:fld id="{E8DF6C8E-05E1-4D05-BAE8-1259DBC81783}" type="slidenum">
              <a:rPr lang="en-GB" smtClean="0"/>
              <a:t>‹#›</a:t>
            </a:fld>
            <a:endParaRPr lang="en-GB"/>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0" name="Text Placeholder 3">
            <a:extLst>
              <a:ext uri="{FF2B5EF4-FFF2-40B4-BE49-F238E27FC236}">
                <a16:creationId xmlns:a16="http://schemas.microsoft.com/office/drawing/2014/main" id="{18EC59EE-7C3C-2A48-97AE-F373E70B4738}"/>
              </a:ext>
            </a:extLst>
          </p:cNvPr>
          <p:cNvSpPr>
            <a:spLocks noGrp="1"/>
          </p:cNvSpPr>
          <p:nvPr>
            <p:ph type="body" sz="half" idx="2"/>
          </p:nvPr>
        </p:nvSpPr>
        <p:spPr>
          <a:xfrm>
            <a:off x="839788" y="2057400"/>
            <a:ext cx="3932237" cy="3811588"/>
          </a:xfrm>
        </p:spPr>
        <p:txBody>
          <a:bodyPr>
            <a:normAutofit/>
          </a:bodyPr>
          <a:lstStyle>
            <a:lvl1pPr marL="0" indent="0">
              <a:buNone/>
              <a:defRPr sz="1600" b="0" i="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itle 1">
            <a:extLst>
              <a:ext uri="{FF2B5EF4-FFF2-40B4-BE49-F238E27FC236}">
                <a16:creationId xmlns:a16="http://schemas.microsoft.com/office/drawing/2014/main" id="{F31E8F93-F907-A74B-AEBF-962FDF4537A6}"/>
              </a:ext>
            </a:extLst>
          </p:cNvPr>
          <p:cNvSpPr txBox="1">
            <a:spLocks/>
          </p:cNvSpPr>
          <p:nvPr/>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pic>
        <p:nvPicPr>
          <p:cNvPr id="12" name="Picture 11">
            <a:extLst>
              <a:ext uri="{FF2B5EF4-FFF2-40B4-BE49-F238E27FC236}">
                <a16:creationId xmlns:a16="http://schemas.microsoft.com/office/drawing/2014/main" id="{02F5817B-FBEF-794B-809B-2037C9E19EC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5784" b="15784"/>
          <a:stretch/>
        </p:blipFill>
        <p:spPr>
          <a:xfrm>
            <a:off x="4740272" y="6258877"/>
            <a:ext cx="2357758" cy="560070"/>
          </a:xfrm>
          <a:prstGeom prst="rect">
            <a:avLst/>
          </a:prstGeom>
        </p:spPr>
      </p:pic>
      <p:pic>
        <p:nvPicPr>
          <p:cNvPr id="13" name="Picture 12">
            <a:extLst>
              <a:ext uri="{FF2B5EF4-FFF2-40B4-BE49-F238E27FC236}">
                <a16:creationId xmlns:a16="http://schemas.microsoft.com/office/drawing/2014/main" id="{3F9D78B5-5CA3-F746-ACC6-DF8CB933AE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82200" y="0"/>
            <a:ext cx="2457450" cy="1307363"/>
          </a:xfrm>
          <a:prstGeom prst="rect">
            <a:avLst/>
          </a:prstGeom>
        </p:spPr>
      </p:pic>
      <p:sp>
        <p:nvSpPr>
          <p:cNvPr id="14" name="Title 1">
            <a:extLst>
              <a:ext uri="{FF2B5EF4-FFF2-40B4-BE49-F238E27FC236}">
                <a16:creationId xmlns:a16="http://schemas.microsoft.com/office/drawing/2014/main" id="{9BB63466-649D-634D-A521-888483D9E3E4}"/>
              </a:ext>
            </a:extLst>
          </p:cNvPr>
          <p:cNvSpPr txBox="1">
            <a:spLocks/>
          </p:cNvSpPr>
          <p:nvPr userDrawn="1"/>
        </p:nvSpPr>
        <p:spPr>
          <a:xfrm>
            <a:off x="838200" y="365125"/>
            <a:ext cx="3932237" cy="156969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B52259"/>
                </a:solidFill>
                <a:latin typeface="Avenir Heavy" panose="020B0703020203020204" pitchFamily="34" charset="0"/>
                <a:ea typeface="+mj-ea"/>
                <a:cs typeface="+mj-cs"/>
              </a:defRPr>
            </a:lvl1pPr>
          </a:lstStyle>
          <a:p>
            <a:r>
              <a:rPr lang="en-GB" dirty="0"/>
              <a:t>Click to edit Master title style</a:t>
            </a:r>
          </a:p>
        </p:txBody>
      </p:sp>
    </p:spTree>
    <p:extLst>
      <p:ext uri="{BB962C8B-B14F-4D97-AF65-F5344CB8AC3E}">
        <p14:creationId xmlns:p14="http://schemas.microsoft.com/office/powerpoint/2010/main" val="1524371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92F3C1-0B21-4B51-A342-0F51B3F7BBAD}" type="datetimeFigureOut">
              <a:rPr lang="en-GB" smtClean="0"/>
              <a:t>01/10/2025</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F6C8E-05E1-4D05-BAE8-1259DBC81783}" type="slidenum">
              <a:rPr lang="en-GB" smtClean="0"/>
              <a:t>‹#›</a:t>
            </a:fld>
            <a:endParaRPr lang="en-GB"/>
          </a:p>
        </p:txBody>
      </p:sp>
    </p:spTree>
    <p:extLst>
      <p:ext uri="{BB962C8B-B14F-4D97-AF65-F5344CB8AC3E}">
        <p14:creationId xmlns:p14="http://schemas.microsoft.com/office/powerpoint/2010/main" val="16665036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49" r:id="rId12"/>
    <p:sldLayoutId id="2147483651" r:id="rId13"/>
    <p:sldLayoutId id="2147483656" r:id="rId14"/>
    <p:sldLayoutId id="2147483657" r:id="rId15"/>
  </p:sldLayoutIdLst>
  <p:txStyles>
    <p:titleStyle>
      <a:lvl1pPr algn="l" defTabSz="914400" rtl="0" eaLnBrk="1" latinLnBrk="0" hangingPunct="1">
        <a:lnSpc>
          <a:spcPct val="90000"/>
        </a:lnSpc>
        <a:spcBef>
          <a:spcPct val="0"/>
        </a:spcBef>
        <a:buNone/>
        <a:defRPr sz="3600" b="1" i="0" kern="1200">
          <a:solidFill>
            <a:srgbClr val="B52259"/>
          </a:solidFill>
          <a:latin typeface="Avenir Heavy" panose="02000503020000020003" pitchFamily="2"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b="0" i="0" kern="1200">
          <a:solidFill>
            <a:srgbClr val="3C3C3B"/>
          </a:solidFill>
          <a:latin typeface="Avenir Book" panose="02000503020000020003"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rgbClr val="3C3C3B"/>
          </a:solidFill>
          <a:latin typeface="Avenir Book" panose="02000503020000020003" pitchFamily="2"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rgbClr val="3C3C3B"/>
          </a:solidFill>
          <a:latin typeface="Avenir Book" panose="02000503020000020003" pitchFamily="2"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050" b="0" i="0" kern="1200">
          <a:solidFill>
            <a:srgbClr val="3C3C3B"/>
          </a:solidFill>
          <a:latin typeface="Avenir Book" panose="02000503020000020003" pitchFamily="2"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900" b="0" i="0" kern="1200">
          <a:solidFill>
            <a:srgbClr val="3C3C3B"/>
          </a:solidFill>
          <a:latin typeface="Avenir Book" panose="02000503020000020003" pitchFamily="2"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D0229E-0AAC-8767-4BFF-EBAC961CFA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D88C4925-CC40-0080-6356-202F0ED084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452B5B-897C-1534-F003-98B2C20B1E4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5406C9E-C311-4746-B493-07470F150902}" type="datetimeFigureOut">
              <a:rPr lang="en-GB" smtClean="0"/>
              <a:t>01/10/2025</a:t>
            </a:fld>
            <a:endParaRPr lang="en-GB"/>
          </a:p>
        </p:txBody>
      </p:sp>
      <p:sp>
        <p:nvSpPr>
          <p:cNvPr id="5" name="Footer Placeholder 4">
            <a:extLst>
              <a:ext uri="{FF2B5EF4-FFF2-40B4-BE49-F238E27FC236}">
                <a16:creationId xmlns:a16="http://schemas.microsoft.com/office/drawing/2014/main" id="{ED54CC1D-9FBD-BB37-70AD-935404F7B9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CD6FF0-E17F-4B65-5A41-3EFDD560F0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E2BA46-624D-4AC1-9AED-BC6CC435E402}" type="slidenum">
              <a:rPr lang="en-GB" smtClean="0"/>
              <a:t>‹#›</a:t>
            </a:fld>
            <a:endParaRPr lang="en-GB"/>
          </a:p>
        </p:txBody>
      </p:sp>
    </p:spTree>
    <p:extLst>
      <p:ext uri="{BB962C8B-B14F-4D97-AF65-F5344CB8AC3E}">
        <p14:creationId xmlns:p14="http://schemas.microsoft.com/office/powerpoint/2010/main" val="255657252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medium.com/@sonnyhallett/what-a-wonderful-way-of-seeing-the-world-b9c59c276f79"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6.png"/><Relationship Id="rId7"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56.png"/><Relationship Id="rId2" Type="http://schemas.openxmlformats.org/officeDocument/2006/relationships/notesSlide" Target="../notesSlides/notesSlide15.xml"/><Relationship Id="rId16"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55.png"/><Relationship Id="rId5" Type="http://schemas.openxmlformats.org/officeDocument/2006/relationships/diagramQuickStyle" Target="../diagrams/quickStyle2.xml"/><Relationship Id="rId15" Type="http://schemas.openxmlformats.org/officeDocument/2006/relationships/image" Target="../media/image59.png"/><Relationship Id="rId10" Type="http://schemas.openxmlformats.org/officeDocument/2006/relationships/image" Target="../media/image54.png"/><Relationship Id="rId4" Type="http://schemas.openxmlformats.org/officeDocument/2006/relationships/diagramLayout" Target="../diagrams/layout2.xml"/><Relationship Id="rId9" Type="http://schemas.openxmlformats.org/officeDocument/2006/relationships/image" Target="../media/image53.png"/><Relationship Id="rId1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cid:image002.png@01DA5B94.E42A5D40" TargetMode="External"/><Relationship Id="rId5" Type="http://schemas.openxmlformats.org/officeDocument/2006/relationships/image" Target="../media/image61.png"/><Relationship Id="rId4" Type="http://schemas.openxmlformats.org/officeDocument/2006/relationships/image" Target="cid:image003.png@01DA5B94.E42A5D40"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3" Type="http://schemas.openxmlformats.org/officeDocument/2006/relationships/image" Target="../media/image66.png"/><Relationship Id="rId18" Type="http://schemas.openxmlformats.org/officeDocument/2006/relationships/customXml" Target="../ink/ink8.xml"/><Relationship Id="rId26" Type="http://schemas.openxmlformats.org/officeDocument/2006/relationships/customXml" Target="../ink/ink12.xml"/><Relationship Id="rId39" Type="http://schemas.openxmlformats.org/officeDocument/2006/relationships/image" Target="../media/image79.png"/><Relationship Id="rId21" Type="http://schemas.openxmlformats.org/officeDocument/2006/relationships/image" Target="../media/image70.png"/><Relationship Id="rId34" Type="http://schemas.openxmlformats.org/officeDocument/2006/relationships/customXml" Target="../ink/ink16.xml"/><Relationship Id="rId7" Type="http://schemas.openxmlformats.org/officeDocument/2006/relationships/image" Target="../media/image630.png"/><Relationship Id="rId2" Type="http://schemas.openxmlformats.org/officeDocument/2006/relationships/notesSlide" Target="../notesSlides/notesSlide18.xml"/><Relationship Id="rId16" Type="http://schemas.openxmlformats.org/officeDocument/2006/relationships/customXml" Target="../ink/ink7.xml"/><Relationship Id="rId20" Type="http://schemas.openxmlformats.org/officeDocument/2006/relationships/customXml" Target="../ink/ink9.xml"/><Relationship Id="rId29" Type="http://schemas.openxmlformats.org/officeDocument/2006/relationships/image" Target="../media/image74.png"/><Relationship Id="rId41"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image" Target="../media/image65.png"/><Relationship Id="rId24" Type="http://schemas.openxmlformats.org/officeDocument/2006/relationships/customXml" Target="../ink/ink11.xml"/><Relationship Id="rId32" Type="http://schemas.openxmlformats.org/officeDocument/2006/relationships/customXml" Target="../ink/ink15.xml"/><Relationship Id="rId37" Type="http://schemas.openxmlformats.org/officeDocument/2006/relationships/image" Target="../media/image78.png"/><Relationship Id="rId40" Type="http://schemas.openxmlformats.org/officeDocument/2006/relationships/customXml" Target="../ink/ink19.xml"/><Relationship Id="rId5" Type="http://schemas.openxmlformats.org/officeDocument/2006/relationships/image" Target="../media/image620.png"/><Relationship Id="rId15" Type="http://schemas.openxmlformats.org/officeDocument/2006/relationships/image" Target="../media/image67.png"/><Relationship Id="rId23" Type="http://schemas.openxmlformats.org/officeDocument/2006/relationships/image" Target="../media/image71.png"/><Relationship Id="rId28" Type="http://schemas.openxmlformats.org/officeDocument/2006/relationships/customXml" Target="../ink/ink13.xml"/><Relationship Id="rId36" Type="http://schemas.openxmlformats.org/officeDocument/2006/relationships/customXml" Target="../ink/ink17.xml"/><Relationship Id="rId10" Type="http://schemas.openxmlformats.org/officeDocument/2006/relationships/customXml" Target="../ink/ink4.xml"/><Relationship Id="rId19" Type="http://schemas.openxmlformats.org/officeDocument/2006/relationships/image" Target="../media/image69.png"/><Relationship Id="rId31" Type="http://schemas.openxmlformats.org/officeDocument/2006/relationships/image" Target="../media/image75.png"/><Relationship Id="rId4" Type="http://schemas.openxmlformats.org/officeDocument/2006/relationships/customXml" Target="../ink/ink1.xml"/><Relationship Id="rId9" Type="http://schemas.openxmlformats.org/officeDocument/2006/relationships/image" Target="../media/image640.png"/><Relationship Id="rId14" Type="http://schemas.openxmlformats.org/officeDocument/2006/relationships/customXml" Target="../ink/ink6.xml"/><Relationship Id="rId22" Type="http://schemas.openxmlformats.org/officeDocument/2006/relationships/customXml" Target="../ink/ink10.xml"/><Relationship Id="rId27" Type="http://schemas.openxmlformats.org/officeDocument/2006/relationships/image" Target="../media/image73.png"/><Relationship Id="rId30" Type="http://schemas.openxmlformats.org/officeDocument/2006/relationships/customXml" Target="../ink/ink14.xml"/><Relationship Id="rId35" Type="http://schemas.openxmlformats.org/officeDocument/2006/relationships/image" Target="../media/image77.png"/><Relationship Id="rId8" Type="http://schemas.openxmlformats.org/officeDocument/2006/relationships/customXml" Target="../ink/ink3.xml"/><Relationship Id="rId3" Type="http://schemas.openxmlformats.org/officeDocument/2006/relationships/image" Target="../media/image64.png"/><Relationship Id="rId12" Type="http://schemas.openxmlformats.org/officeDocument/2006/relationships/customXml" Target="../ink/ink5.xml"/><Relationship Id="rId17" Type="http://schemas.openxmlformats.org/officeDocument/2006/relationships/image" Target="../media/image68.png"/><Relationship Id="rId25" Type="http://schemas.openxmlformats.org/officeDocument/2006/relationships/image" Target="../media/image72.png"/><Relationship Id="rId33" Type="http://schemas.openxmlformats.org/officeDocument/2006/relationships/image" Target="../media/image76.png"/><Relationship Id="rId38" Type="http://schemas.openxmlformats.org/officeDocument/2006/relationships/customXml" Target="../ink/ink18.xml"/></Relationships>
</file>

<file path=ppt/slides/_rels/slide32.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customXml" Target="../ink/ink24.xml"/><Relationship Id="rId3" Type="http://schemas.openxmlformats.org/officeDocument/2006/relationships/image" Target="../media/image81.png"/><Relationship Id="rId7" Type="http://schemas.openxmlformats.org/officeDocument/2006/relationships/customXml" Target="../ink/ink21.xml"/><Relationship Id="rId12" Type="http://schemas.openxmlformats.org/officeDocument/2006/relationships/image" Target="../media/image86.png"/><Relationship Id="rId2" Type="http://schemas.openxmlformats.org/officeDocument/2006/relationships/notesSlide" Target="../notesSlides/notesSlide19.xml"/><Relationship Id="rId16"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83.png"/><Relationship Id="rId11" Type="http://schemas.openxmlformats.org/officeDocument/2006/relationships/customXml" Target="../ink/ink23.xml"/><Relationship Id="rId5" Type="http://schemas.openxmlformats.org/officeDocument/2006/relationships/customXml" Target="../ink/ink20.xml"/><Relationship Id="rId15" Type="http://schemas.openxmlformats.org/officeDocument/2006/relationships/customXml" Target="../ink/ink25.xml"/><Relationship Id="rId10" Type="http://schemas.openxmlformats.org/officeDocument/2006/relationships/image" Target="../media/image85.png"/><Relationship Id="rId4" Type="http://schemas.openxmlformats.org/officeDocument/2006/relationships/image" Target="../media/image82.png"/><Relationship Id="rId9" Type="http://schemas.openxmlformats.org/officeDocument/2006/relationships/customXml" Target="../ink/ink22.xml"/><Relationship Id="rId14" Type="http://schemas.openxmlformats.org/officeDocument/2006/relationships/image" Target="../media/image87.png"/></Relationships>
</file>

<file path=ppt/slides/_rels/slide33.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4.png"/><Relationship Id="rId18" Type="http://schemas.openxmlformats.org/officeDocument/2006/relationships/customXml" Target="../ink/ink33.xml"/><Relationship Id="rId26" Type="http://schemas.openxmlformats.org/officeDocument/2006/relationships/customXml" Target="../ink/ink37.xml"/><Relationship Id="rId3" Type="http://schemas.openxmlformats.org/officeDocument/2006/relationships/customXml" Target="../ink/ink26.xml"/><Relationship Id="rId21" Type="http://schemas.openxmlformats.org/officeDocument/2006/relationships/image" Target="../media/image98.png"/><Relationship Id="rId7" Type="http://schemas.openxmlformats.org/officeDocument/2006/relationships/customXml" Target="../ink/ink28.xml"/><Relationship Id="rId12" Type="http://schemas.openxmlformats.org/officeDocument/2006/relationships/customXml" Target="../ink/ink30.xml"/><Relationship Id="rId17" Type="http://schemas.openxmlformats.org/officeDocument/2006/relationships/image" Target="../media/image96.png"/><Relationship Id="rId25" Type="http://schemas.openxmlformats.org/officeDocument/2006/relationships/image" Target="../media/image100.png"/><Relationship Id="rId2" Type="http://schemas.openxmlformats.org/officeDocument/2006/relationships/notesSlide" Target="../notesSlides/notesSlide20.xml"/><Relationship Id="rId16" Type="http://schemas.openxmlformats.org/officeDocument/2006/relationships/customXml" Target="../ink/ink32.xml"/><Relationship Id="rId20" Type="http://schemas.openxmlformats.org/officeDocument/2006/relationships/customXml" Target="../ink/ink34.xml"/><Relationship Id="rId29" Type="http://schemas.openxmlformats.org/officeDocument/2006/relationships/image" Target="../media/image102.png"/><Relationship Id="rId1" Type="http://schemas.openxmlformats.org/officeDocument/2006/relationships/slideLayout" Target="../slideLayouts/slideLayout2.xml"/><Relationship Id="rId6" Type="http://schemas.openxmlformats.org/officeDocument/2006/relationships/image" Target="../media/image90.png"/><Relationship Id="rId11" Type="http://schemas.openxmlformats.org/officeDocument/2006/relationships/image" Target="../media/image93.png"/><Relationship Id="rId24" Type="http://schemas.openxmlformats.org/officeDocument/2006/relationships/customXml" Target="../ink/ink36.xml"/><Relationship Id="rId5" Type="http://schemas.openxmlformats.org/officeDocument/2006/relationships/customXml" Target="../ink/ink27.xml"/><Relationship Id="rId15" Type="http://schemas.openxmlformats.org/officeDocument/2006/relationships/image" Target="../media/image95.png"/><Relationship Id="rId23" Type="http://schemas.openxmlformats.org/officeDocument/2006/relationships/image" Target="../media/image99.png"/><Relationship Id="rId28" Type="http://schemas.openxmlformats.org/officeDocument/2006/relationships/customXml" Target="../ink/ink38.xml"/><Relationship Id="rId10" Type="http://schemas.openxmlformats.org/officeDocument/2006/relationships/customXml" Target="../ink/ink29.xml"/><Relationship Id="rId19" Type="http://schemas.openxmlformats.org/officeDocument/2006/relationships/image" Target="../media/image97.png"/><Relationship Id="rId31" Type="http://schemas.openxmlformats.org/officeDocument/2006/relationships/image" Target="../media/image103.png"/><Relationship Id="rId4" Type="http://schemas.openxmlformats.org/officeDocument/2006/relationships/image" Target="../media/image89.png"/><Relationship Id="rId9" Type="http://schemas.openxmlformats.org/officeDocument/2006/relationships/image" Target="../media/image92.png"/><Relationship Id="rId14" Type="http://schemas.openxmlformats.org/officeDocument/2006/relationships/customXml" Target="../ink/ink31.xml"/><Relationship Id="rId22" Type="http://schemas.openxmlformats.org/officeDocument/2006/relationships/customXml" Target="../ink/ink35.xml"/><Relationship Id="rId27" Type="http://schemas.openxmlformats.org/officeDocument/2006/relationships/image" Target="../media/image101.png"/><Relationship Id="rId30" Type="http://schemas.openxmlformats.org/officeDocument/2006/relationships/customXml" Target="../ink/ink39.xml"/></Relationships>
</file>

<file path=ppt/slides/_rels/slide34.xml.rels><?xml version="1.0" encoding="UTF-8" standalone="yes"?>
<Relationships xmlns="http://schemas.openxmlformats.org/package/2006/relationships"><Relationship Id="rId8" Type="http://schemas.openxmlformats.org/officeDocument/2006/relationships/customXml" Target="../ink/ink42.xml"/><Relationship Id="rId13" Type="http://schemas.openxmlformats.org/officeDocument/2006/relationships/image" Target="../media/image109.png"/><Relationship Id="rId18" Type="http://schemas.openxmlformats.org/officeDocument/2006/relationships/customXml" Target="../ink/ink46.xml"/><Relationship Id="rId3" Type="http://schemas.openxmlformats.org/officeDocument/2006/relationships/image" Target="../media/image81.png"/><Relationship Id="rId7" Type="http://schemas.openxmlformats.org/officeDocument/2006/relationships/image" Target="../media/image105.png"/><Relationship Id="rId12" Type="http://schemas.openxmlformats.org/officeDocument/2006/relationships/customXml" Target="../ink/ink43.xml"/><Relationship Id="rId17" Type="http://schemas.openxmlformats.org/officeDocument/2006/relationships/image" Target="../media/image111.png"/><Relationship Id="rId2" Type="http://schemas.openxmlformats.org/officeDocument/2006/relationships/notesSlide" Target="../notesSlides/notesSlide21.xml"/><Relationship Id="rId16" Type="http://schemas.openxmlformats.org/officeDocument/2006/relationships/customXml" Target="../ink/ink45.xml"/><Relationship Id="rId1" Type="http://schemas.openxmlformats.org/officeDocument/2006/relationships/slideLayout" Target="../slideLayouts/slideLayout2.xml"/><Relationship Id="rId6" Type="http://schemas.openxmlformats.org/officeDocument/2006/relationships/customXml" Target="../ink/ink41.xml"/><Relationship Id="rId11" Type="http://schemas.openxmlformats.org/officeDocument/2006/relationships/image" Target="../media/image108.png"/><Relationship Id="rId5" Type="http://schemas.openxmlformats.org/officeDocument/2006/relationships/image" Target="../media/image104.png"/><Relationship Id="rId15" Type="http://schemas.openxmlformats.org/officeDocument/2006/relationships/image" Target="../media/image110.png"/><Relationship Id="rId10" Type="http://schemas.openxmlformats.org/officeDocument/2006/relationships/image" Target="../media/image107.png"/><Relationship Id="rId19" Type="http://schemas.openxmlformats.org/officeDocument/2006/relationships/image" Target="../media/image112.png"/><Relationship Id="rId4" Type="http://schemas.openxmlformats.org/officeDocument/2006/relationships/customXml" Target="../ink/ink40.xml"/><Relationship Id="rId9" Type="http://schemas.openxmlformats.org/officeDocument/2006/relationships/image" Target="../media/image106.png"/><Relationship Id="rId14" Type="http://schemas.openxmlformats.org/officeDocument/2006/relationships/customXml" Target="../ink/ink44.xml"/></Relationships>
</file>

<file path=ppt/slides/_rels/slide35.xml.rels><?xml version="1.0" encoding="UTF-8" standalone="yes"?>
<Relationships xmlns="http://schemas.openxmlformats.org/package/2006/relationships"><Relationship Id="rId13" Type="http://schemas.openxmlformats.org/officeDocument/2006/relationships/image" Target="../media/image115.png"/><Relationship Id="rId18" Type="http://schemas.openxmlformats.org/officeDocument/2006/relationships/customXml" Target="../ink/ink54.xml"/><Relationship Id="rId26" Type="http://schemas.openxmlformats.org/officeDocument/2006/relationships/customXml" Target="../ink/ink58.xml"/><Relationship Id="rId39" Type="http://schemas.openxmlformats.org/officeDocument/2006/relationships/image" Target="../media/image128.png"/><Relationship Id="rId21" Type="http://schemas.openxmlformats.org/officeDocument/2006/relationships/image" Target="../media/image119.png"/><Relationship Id="rId34" Type="http://schemas.openxmlformats.org/officeDocument/2006/relationships/customXml" Target="../ink/ink62.xml"/><Relationship Id="rId7" Type="http://schemas.openxmlformats.org/officeDocument/2006/relationships/image" Target="../media/image90.png"/><Relationship Id="rId2" Type="http://schemas.openxmlformats.org/officeDocument/2006/relationships/notesSlide" Target="../notesSlides/notesSlide22.xml"/><Relationship Id="rId16" Type="http://schemas.openxmlformats.org/officeDocument/2006/relationships/customXml" Target="../ink/ink53.xml"/><Relationship Id="rId20" Type="http://schemas.openxmlformats.org/officeDocument/2006/relationships/customXml" Target="../ink/ink55.xml"/><Relationship Id="rId29" Type="http://schemas.openxmlformats.org/officeDocument/2006/relationships/image" Target="../media/image123.png"/><Relationship Id="rId41"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customXml" Target="../ink/ink48.xml"/><Relationship Id="rId11" Type="http://schemas.openxmlformats.org/officeDocument/2006/relationships/image" Target="../media/image114.png"/><Relationship Id="rId24" Type="http://schemas.openxmlformats.org/officeDocument/2006/relationships/customXml" Target="../ink/ink57.xml"/><Relationship Id="rId32" Type="http://schemas.openxmlformats.org/officeDocument/2006/relationships/customXml" Target="../ink/ink61.xml"/><Relationship Id="rId37" Type="http://schemas.openxmlformats.org/officeDocument/2006/relationships/image" Target="../media/image127.png"/><Relationship Id="rId40" Type="http://schemas.openxmlformats.org/officeDocument/2006/relationships/customXml" Target="../ink/ink65.xml"/><Relationship Id="rId5" Type="http://schemas.openxmlformats.org/officeDocument/2006/relationships/image" Target="../media/image89.png"/><Relationship Id="rId15" Type="http://schemas.openxmlformats.org/officeDocument/2006/relationships/image" Target="../media/image116.png"/><Relationship Id="rId23" Type="http://schemas.openxmlformats.org/officeDocument/2006/relationships/image" Target="../media/image120.png"/><Relationship Id="rId28" Type="http://schemas.openxmlformats.org/officeDocument/2006/relationships/customXml" Target="../ink/ink59.xml"/><Relationship Id="rId36" Type="http://schemas.openxmlformats.org/officeDocument/2006/relationships/customXml" Target="../ink/ink63.xml"/><Relationship Id="rId10" Type="http://schemas.openxmlformats.org/officeDocument/2006/relationships/customXml" Target="../ink/ink50.xml"/><Relationship Id="rId19" Type="http://schemas.openxmlformats.org/officeDocument/2006/relationships/image" Target="../media/image118.png"/><Relationship Id="rId31" Type="http://schemas.openxmlformats.org/officeDocument/2006/relationships/image" Target="../media/image124.png"/><Relationship Id="rId4" Type="http://schemas.openxmlformats.org/officeDocument/2006/relationships/customXml" Target="../ink/ink47.xml"/><Relationship Id="rId9" Type="http://schemas.openxmlformats.org/officeDocument/2006/relationships/image" Target="../media/image91.png"/><Relationship Id="rId14" Type="http://schemas.openxmlformats.org/officeDocument/2006/relationships/customXml" Target="../ink/ink52.xml"/><Relationship Id="rId22" Type="http://schemas.openxmlformats.org/officeDocument/2006/relationships/customXml" Target="../ink/ink56.xml"/><Relationship Id="rId27" Type="http://schemas.openxmlformats.org/officeDocument/2006/relationships/image" Target="../media/image122.png"/><Relationship Id="rId30" Type="http://schemas.openxmlformats.org/officeDocument/2006/relationships/customXml" Target="../ink/ink60.xml"/><Relationship Id="rId35" Type="http://schemas.openxmlformats.org/officeDocument/2006/relationships/image" Target="../media/image126.png"/><Relationship Id="rId8" Type="http://schemas.openxmlformats.org/officeDocument/2006/relationships/customXml" Target="../ink/ink49.xml"/><Relationship Id="rId3" Type="http://schemas.openxmlformats.org/officeDocument/2006/relationships/image" Target="../media/image113.png"/><Relationship Id="rId12" Type="http://schemas.openxmlformats.org/officeDocument/2006/relationships/customXml" Target="../ink/ink51.xml"/><Relationship Id="rId17" Type="http://schemas.openxmlformats.org/officeDocument/2006/relationships/image" Target="../media/image117.png"/><Relationship Id="rId25" Type="http://schemas.openxmlformats.org/officeDocument/2006/relationships/image" Target="../media/image121.png"/><Relationship Id="rId33" Type="http://schemas.openxmlformats.org/officeDocument/2006/relationships/image" Target="../media/image125.png"/><Relationship Id="rId38" Type="http://schemas.openxmlformats.org/officeDocument/2006/relationships/customXml" Target="../ink/ink64.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3" Type="http://schemas.openxmlformats.org/officeDocument/2006/relationships/image" Target="../media/image115.png"/><Relationship Id="rId18" Type="http://schemas.openxmlformats.org/officeDocument/2006/relationships/customXml" Target="../ink/ink73.xml"/><Relationship Id="rId26" Type="http://schemas.openxmlformats.org/officeDocument/2006/relationships/customXml" Target="../ink/ink77.xml"/><Relationship Id="rId39" Type="http://schemas.openxmlformats.org/officeDocument/2006/relationships/image" Target="../media/image128.png"/><Relationship Id="rId21" Type="http://schemas.openxmlformats.org/officeDocument/2006/relationships/image" Target="../media/image119.png"/><Relationship Id="rId34" Type="http://schemas.openxmlformats.org/officeDocument/2006/relationships/customXml" Target="../ink/ink81.xml"/><Relationship Id="rId7" Type="http://schemas.openxmlformats.org/officeDocument/2006/relationships/image" Target="../media/image90.png"/><Relationship Id="rId2" Type="http://schemas.openxmlformats.org/officeDocument/2006/relationships/notesSlide" Target="../notesSlides/notesSlide23.xml"/><Relationship Id="rId16" Type="http://schemas.openxmlformats.org/officeDocument/2006/relationships/customXml" Target="../ink/ink72.xml"/><Relationship Id="rId20" Type="http://schemas.openxmlformats.org/officeDocument/2006/relationships/customXml" Target="../ink/ink74.xml"/><Relationship Id="rId29" Type="http://schemas.openxmlformats.org/officeDocument/2006/relationships/image" Target="../media/image123.png"/><Relationship Id="rId41" Type="http://schemas.openxmlformats.org/officeDocument/2006/relationships/image" Target="../media/image129.png"/><Relationship Id="rId1" Type="http://schemas.openxmlformats.org/officeDocument/2006/relationships/slideLayout" Target="../slideLayouts/slideLayout2.xml"/><Relationship Id="rId6" Type="http://schemas.openxmlformats.org/officeDocument/2006/relationships/customXml" Target="../ink/ink67.xml"/><Relationship Id="rId11" Type="http://schemas.openxmlformats.org/officeDocument/2006/relationships/image" Target="../media/image114.png"/><Relationship Id="rId24" Type="http://schemas.openxmlformats.org/officeDocument/2006/relationships/customXml" Target="../ink/ink76.xml"/><Relationship Id="rId32" Type="http://schemas.openxmlformats.org/officeDocument/2006/relationships/customXml" Target="../ink/ink80.xml"/><Relationship Id="rId37" Type="http://schemas.openxmlformats.org/officeDocument/2006/relationships/image" Target="../media/image127.png"/><Relationship Id="rId40" Type="http://schemas.openxmlformats.org/officeDocument/2006/relationships/customXml" Target="../ink/ink84.xml"/><Relationship Id="rId5" Type="http://schemas.openxmlformats.org/officeDocument/2006/relationships/image" Target="../media/image89.png"/><Relationship Id="rId15" Type="http://schemas.openxmlformats.org/officeDocument/2006/relationships/image" Target="../media/image116.png"/><Relationship Id="rId23" Type="http://schemas.openxmlformats.org/officeDocument/2006/relationships/image" Target="../media/image120.png"/><Relationship Id="rId28" Type="http://schemas.openxmlformats.org/officeDocument/2006/relationships/customXml" Target="../ink/ink78.xml"/><Relationship Id="rId36" Type="http://schemas.openxmlformats.org/officeDocument/2006/relationships/customXml" Target="../ink/ink82.xml"/><Relationship Id="rId10" Type="http://schemas.openxmlformats.org/officeDocument/2006/relationships/customXml" Target="../ink/ink69.xml"/><Relationship Id="rId19" Type="http://schemas.openxmlformats.org/officeDocument/2006/relationships/image" Target="../media/image118.png"/><Relationship Id="rId31" Type="http://schemas.openxmlformats.org/officeDocument/2006/relationships/image" Target="../media/image124.png"/><Relationship Id="rId4" Type="http://schemas.openxmlformats.org/officeDocument/2006/relationships/customXml" Target="../ink/ink66.xml"/><Relationship Id="rId9" Type="http://schemas.openxmlformats.org/officeDocument/2006/relationships/image" Target="../media/image91.png"/><Relationship Id="rId14" Type="http://schemas.openxmlformats.org/officeDocument/2006/relationships/customXml" Target="../ink/ink71.xml"/><Relationship Id="rId22" Type="http://schemas.openxmlformats.org/officeDocument/2006/relationships/customXml" Target="../ink/ink75.xml"/><Relationship Id="rId27" Type="http://schemas.openxmlformats.org/officeDocument/2006/relationships/image" Target="../media/image122.png"/><Relationship Id="rId30" Type="http://schemas.openxmlformats.org/officeDocument/2006/relationships/customXml" Target="../ink/ink79.xml"/><Relationship Id="rId35" Type="http://schemas.openxmlformats.org/officeDocument/2006/relationships/image" Target="../media/image126.png"/><Relationship Id="rId8" Type="http://schemas.openxmlformats.org/officeDocument/2006/relationships/customXml" Target="../ink/ink68.xml"/><Relationship Id="rId3" Type="http://schemas.openxmlformats.org/officeDocument/2006/relationships/image" Target="../media/image113.png"/><Relationship Id="rId12" Type="http://schemas.openxmlformats.org/officeDocument/2006/relationships/customXml" Target="../ink/ink70.xml"/><Relationship Id="rId17" Type="http://schemas.openxmlformats.org/officeDocument/2006/relationships/image" Target="../media/image117.png"/><Relationship Id="rId25" Type="http://schemas.openxmlformats.org/officeDocument/2006/relationships/image" Target="../media/image121.png"/><Relationship Id="rId33" Type="http://schemas.openxmlformats.org/officeDocument/2006/relationships/image" Target="../media/image125.png"/><Relationship Id="rId38" Type="http://schemas.openxmlformats.org/officeDocument/2006/relationships/customXml" Target="../ink/ink83.xml"/></Relationships>
</file>

<file path=ppt/slides/_rels/slide38.xml.rels><?xml version="1.0" encoding="UTF-8" standalone="yes"?>
<Relationships xmlns="http://schemas.openxmlformats.org/package/2006/relationships"><Relationship Id="rId8" Type="http://schemas.openxmlformats.org/officeDocument/2006/relationships/customXml" Target="../ink/ink87.xml"/><Relationship Id="rId3" Type="http://schemas.openxmlformats.org/officeDocument/2006/relationships/image" Target="../media/image130.png"/><Relationship Id="rId7" Type="http://schemas.openxmlformats.org/officeDocument/2006/relationships/image" Target="../media/image13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customXml" Target="../ink/ink86.xml"/><Relationship Id="rId5" Type="http://schemas.openxmlformats.org/officeDocument/2006/relationships/image" Target="../media/image131.png"/><Relationship Id="rId4" Type="http://schemas.openxmlformats.org/officeDocument/2006/relationships/customXml" Target="../ink/ink85.xml"/><Relationship Id="rId9" Type="http://schemas.openxmlformats.org/officeDocument/2006/relationships/image" Target="../media/image133.png"/></Relationships>
</file>

<file path=ppt/slides/_rels/slide3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3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mailto:nd.pathway@hrgcaregroup.co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nd.pathway@hcrgcaregroup.com" TargetMode="External"/><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40.png"/></Relationships>
</file>

<file path=ppt/slides/_rels/slide47.xml.rels><?xml version="1.0" encoding="UTF-8" standalone="yes"?>
<Relationships xmlns="http://schemas.openxmlformats.org/package/2006/relationships"><Relationship Id="rId8" Type="http://schemas.openxmlformats.org/officeDocument/2006/relationships/image" Target="../media/image140.png"/><Relationship Id="rId3" Type="http://schemas.openxmlformats.org/officeDocument/2006/relationships/image" Target="../media/image141.jpeg"/><Relationship Id="rId7" Type="http://schemas.openxmlformats.org/officeDocument/2006/relationships/image" Target="../media/image145.pn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142.jpeg"/></Relationships>
</file>

<file path=ppt/slides/_rels/slide4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46.png"/><Relationship Id="rId1" Type="http://schemas.openxmlformats.org/officeDocument/2006/relationships/slideLayout" Target="../slideLayouts/slideLayout2.xml"/><Relationship Id="rId4" Type="http://schemas.openxmlformats.org/officeDocument/2006/relationships/image" Target="../media/image147.png"/></Relationships>
</file>

<file path=ppt/slides/_rels/slide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4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1.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5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50.png"/></Relationships>
</file>

<file path=ppt/slides/_rels/slide5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51.png"/></Relationships>
</file>

<file path=ppt/slides/_rels/slide5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52.png"/><Relationship Id="rId4" Type="http://schemas.openxmlformats.org/officeDocument/2006/relationships/hyperlink" Target="mailto:ndpathway@hrgcaregroup.com"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png"/><Relationship Id="rId1" Type="http://schemas.openxmlformats.org/officeDocument/2006/relationships/slideLayout" Target="../slideLayouts/slideLayout3.xml"/><Relationship Id="rId6" Type="http://schemas.openxmlformats.org/officeDocument/2006/relationships/image" Target="../media/image44.png"/><Relationship Id="rId5" Type="http://schemas.openxmlformats.org/officeDocument/2006/relationships/image" Target="../media/image156.png"/><Relationship Id="rId4" Type="http://schemas.openxmlformats.org/officeDocument/2006/relationships/image" Target="../media/image155.png"/></Relationships>
</file>

<file path=ppt/slides/_rels/slide5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59.png"/><Relationship Id="rId4" Type="http://schemas.openxmlformats.org/officeDocument/2006/relationships/image" Target="../media/image158.png"/></Relationships>
</file>

<file path=ppt/slides/_rels/slide57.xml.rels><?xml version="1.0" encoding="UTF-8" standalone="yes"?>
<Relationships xmlns="http://schemas.openxmlformats.org/package/2006/relationships"><Relationship Id="rId3" Type="http://schemas.openxmlformats.org/officeDocument/2006/relationships/hyperlink" Target="http://www.autismcentral.org.uk/"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61.png"/><Relationship Id="rId4" Type="http://schemas.openxmlformats.org/officeDocument/2006/relationships/image" Target="../media/image160.png"/></Relationships>
</file>

<file path=ppt/slides/_rels/slide5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www.adhduk.co.uk/" TargetMode="External"/><Relationship Id="rId5" Type="http://schemas.openxmlformats.org/officeDocument/2006/relationships/image" Target="../media/image163.jpeg"/><Relationship Id="rId4" Type="http://schemas.openxmlformats.org/officeDocument/2006/relationships/hyperlink" Target="http://www.adhdfoundation.org.uk/" TargetMode="External"/></Relationships>
</file>

<file path=ppt/slides/_rels/slide59.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5.jpeg"/><Relationship Id="rId7" Type="http://schemas.openxmlformats.org/officeDocument/2006/relationships/image" Target="../media/image166.png"/><Relationship Id="rId2" Type="http://schemas.openxmlformats.org/officeDocument/2006/relationships/image" Target="../media/image164.png"/><Relationship Id="rId1" Type="http://schemas.openxmlformats.org/officeDocument/2006/relationships/slideLayout" Target="../slideLayouts/slideLayout2.xml"/><Relationship Id="rId6" Type="http://schemas.openxmlformats.org/officeDocument/2006/relationships/hyperlink" Target="https://wiltshirechildrensservices.co.uk/services/neurodevelopmental-pathway/" TargetMode="External"/><Relationship Id="rId5" Type="http://schemas.openxmlformats.org/officeDocument/2006/relationships/hyperlink" Target="https://bathneshealthandcare.nhs.uk/services/neurodevelopmental-pathway/" TargetMode="External"/><Relationship Id="rId4" Type="http://schemas.openxmlformats.org/officeDocument/2006/relationships/image" Target="cid:image002.jpg@01DB09B9.6C9E6040"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70.png"/><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6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bswcommunityservices.co.uk/services/neurodevelopmental-pathway/" TargetMode="External"/><Relationship Id="rId2" Type="http://schemas.openxmlformats.org/officeDocument/2006/relationships/hyperlink" Target="https://www.teacherspayteachers.com/store/emily-hammond-neurowild"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hyperlink" Target="mailto:nd.pathway@hrgcaregroup.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355214" y="4441708"/>
            <a:ext cx="11481572" cy="1509713"/>
          </a:xfrm>
        </p:spPr>
        <p:txBody>
          <a:bodyPr>
            <a:noAutofit/>
          </a:bodyPr>
          <a:lstStyle/>
          <a:p>
            <a:r>
              <a:rPr lang="en-GB" dirty="0"/>
              <a:t>Understanding and Supporting Needs Associated with Possible Neurodivergence</a:t>
            </a:r>
            <a:br>
              <a:rPr lang="en-GB" sz="3600" dirty="0"/>
            </a:br>
            <a:br>
              <a:rPr lang="en-GB" sz="3600" dirty="0"/>
            </a:br>
            <a:r>
              <a:rPr lang="en-GB" sz="3600" dirty="0"/>
              <a:t>A Needs Led Approach for B&amp;NES and Wiltshire based on the Portsmouth Profile Tool</a:t>
            </a:r>
            <a:br>
              <a:rPr lang="en-GB" sz="3600" dirty="0"/>
            </a:br>
            <a:br>
              <a:rPr lang="en-GB" sz="3600" dirty="0"/>
            </a:br>
            <a:r>
              <a:rPr lang="en-GB" sz="2000" dirty="0"/>
              <a:t>Sarah Robins- Professional Lead, Neurodevelopmental Pathway</a:t>
            </a:r>
            <a:br>
              <a:rPr lang="en-GB" sz="2000" dirty="0"/>
            </a:br>
            <a:r>
              <a:rPr lang="en-GB" sz="2000" dirty="0"/>
              <a:t>November 2024</a:t>
            </a:r>
            <a:endParaRPr lang="en-GB" sz="3600" dirty="0"/>
          </a:p>
        </p:txBody>
      </p:sp>
      <p:pic>
        <p:nvPicPr>
          <p:cNvPr id="3" name="Picture 2">
            <a:extLst>
              <a:ext uri="{FF2B5EF4-FFF2-40B4-BE49-F238E27FC236}">
                <a16:creationId xmlns:a16="http://schemas.microsoft.com/office/drawing/2014/main" id="{24CC190E-1FA8-87FC-1F11-F7EE3BBC583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1941" y="432886"/>
            <a:ext cx="1373278" cy="1367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colorful tree with text&#10;&#10;Description automatically generated">
            <a:extLst>
              <a:ext uri="{FF2B5EF4-FFF2-40B4-BE49-F238E27FC236}">
                <a16:creationId xmlns:a16="http://schemas.microsoft.com/office/drawing/2014/main" id="{DE39781C-6B62-B502-3130-9688B280F8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2546" y="566768"/>
            <a:ext cx="1954506" cy="1099409"/>
          </a:xfrm>
          <a:prstGeom prst="rect">
            <a:avLst/>
          </a:prstGeom>
        </p:spPr>
      </p:pic>
    </p:spTree>
    <p:extLst>
      <p:ext uri="{BB962C8B-B14F-4D97-AF65-F5344CB8AC3E}">
        <p14:creationId xmlns:p14="http://schemas.microsoft.com/office/powerpoint/2010/main" val="26925866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486015" y="4289308"/>
            <a:ext cx="10825078" cy="1509713"/>
          </a:xfrm>
        </p:spPr>
        <p:txBody>
          <a:bodyPr>
            <a:noAutofit/>
          </a:bodyPr>
          <a:lstStyle/>
          <a:p>
            <a:r>
              <a:rPr lang="en-GB" sz="3600" dirty="0"/>
              <a:t>Needs Led Profiling</a:t>
            </a:r>
            <a:br>
              <a:rPr lang="en-GB" sz="3600" dirty="0"/>
            </a:br>
            <a:r>
              <a:rPr lang="en-GB" sz="3600" dirty="0"/>
              <a:t>Understanding and Identifying Needs</a:t>
            </a:r>
            <a:br>
              <a:rPr lang="en-GB" sz="3600" dirty="0"/>
            </a:br>
            <a:br>
              <a:rPr lang="en-GB" sz="3600" dirty="0"/>
            </a:br>
            <a:r>
              <a:rPr lang="en-GB" sz="2000" i="1" dirty="0">
                <a:latin typeface="Arial" panose="020B0604020202020204" pitchFamily="34" charset="0"/>
              </a:rPr>
              <a:t>‘</a:t>
            </a:r>
            <a:r>
              <a:rPr lang="en-GB" sz="2000" i="1" dirty="0">
                <a:effectLst/>
                <a:latin typeface="Arial" panose="020B0604020202020204" pitchFamily="34" charset="0"/>
                <a:ea typeface="Times New Roman" panose="02020603050405020304" pitchFamily="18" charset="0"/>
              </a:rPr>
              <a:t>[The Needs Led Profile] has enabled teachers to pinpoint additional needs when they can’t quite put their finger on what is going on’</a:t>
            </a:r>
            <a:br>
              <a:rPr lang="en-GB" sz="2000" i="1" dirty="0">
                <a:effectLst/>
                <a:latin typeface="Arial" panose="020B0604020202020204" pitchFamily="34" charset="0"/>
                <a:ea typeface="Times New Roman" panose="02020603050405020304" pitchFamily="18" charset="0"/>
              </a:rPr>
            </a:br>
            <a:br>
              <a:rPr lang="en-GB" sz="2000" i="1" dirty="0">
                <a:effectLst/>
                <a:latin typeface="Arial" panose="020B0604020202020204" pitchFamily="34" charset="0"/>
                <a:ea typeface="Times New Roman" panose="02020603050405020304" pitchFamily="18" charset="0"/>
              </a:rPr>
            </a:br>
            <a:r>
              <a:rPr lang="en-GB" sz="1600" dirty="0">
                <a:effectLst/>
                <a:latin typeface="Arial" panose="020B0604020202020204" pitchFamily="34" charset="0"/>
                <a:ea typeface="Times New Roman" panose="02020603050405020304" pitchFamily="18" charset="0"/>
              </a:rPr>
              <a:t>SENCo feedback from the pilot project- May 2024</a:t>
            </a:r>
            <a:br>
              <a:rPr lang="en-GB" sz="1800" dirty="0">
                <a:effectLst/>
                <a:latin typeface="Arial" panose="020B0604020202020204" pitchFamily="34" charset="0"/>
                <a:ea typeface="Times New Roman" panose="02020603050405020304" pitchFamily="18" charset="0"/>
              </a:rPr>
            </a:br>
            <a:br>
              <a:rPr lang="en-GB" sz="1800" dirty="0">
                <a:effectLst/>
                <a:latin typeface="Arial" panose="020B0604020202020204" pitchFamily="34" charset="0"/>
                <a:ea typeface="Times New Roman" panose="02020603050405020304" pitchFamily="18" charset="0"/>
              </a:rPr>
            </a:br>
            <a:r>
              <a:rPr lang="en-GB" sz="2000" dirty="0">
                <a:effectLst/>
                <a:latin typeface="Arial" panose="020B0604020202020204" pitchFamily="34" charset="0"/>
                <a:ea typeface="Times New Roman" panose="02020603050405020304" pitchFamily="18" charset="0"/>
              </a:rPr>
              <a:t>‘</a:t>
            </a:r>
            <a:r>
              <a:rPr lang="en-GB" sz="2000" i="1" dirty="0">
                <a:effectLst/>
                <a:latin typeface="Arial" panose="020B0604020202020204" pitchFamily="34" charset="0"/>
                <a:ea typeface="Calibri" panose="020F0502020204030204" pitchFamily="34" charset="0"/>
              </a:rPr>
              <a:t>We have really felt like we have been listened to and heard! Nothing was too much and no question was unanswered. I am grateful that [child] was brought onboard to the meetings’</a:t>
            </a:r>
            <a:br>
              <a:rPr lang="en-GB" sz="2000" i="1" dirty="0">
                <a:effectLst/>
                <a:latin typeface="Arial" panose="020B0604020202020204" pitchFamily="34" charset="0"/>
                <a:ea typeface="Calibri" panose="020F0502020204030204" pitchFamily="34" charset="0"/>
              </a:rPr>
            </a:br>
            <a:br>
              <a:rPr lang="en-GB" sz="2000" i="1" dirty="0">
                <a:effectLst/>
                <a:latin typeface="Arial" panose="020B0604020202020204" pitchFamily="34" charset="0"/>
                <a:ea typeface="Calibri" panose="020F0502020204030204" pitchFamily="34" charset="0"/>
              </a:rPr>
            </a:br>
            <a:r>
              <a:rPr lang="en-GB" sz="1600" dirty="0">
                <a:effectLst/>
                <a:latin typeface="Arial" panose="020B0604020202020204" pitchFamily="34" charset="0"/>
                <a:ea typeface="Calibri" panose="020F0502020204030204" pitchFamily="34" charset="0"/>
              </a:rPr>
              <a:t>Parent feedback from the pilot project- October 2024</a:t>
            </a:r>
            <a:endParaRPr lang="en-GB" sz="3600" dirty="0">
              <a:latin typeface="Arial" panose="020B0604020202020204" pitchFamily="34" charset="0"/>
            </a:endParaRPr>
          </a:p>
        </p:txBody>
      </p:sp>
      <p:pic>
        <p:nvPicPr>
          <p:cNvPr id="3" name="Picture 2">
            <a:extLst>
              <a:ext uri="{FF2B5EF4-FFF2-40B4-BE49-F238E27FC236}">
                <a16:creationId xmlns:a16="http://schemas.microsoft.com/office/drawing/2014/main" id="{75091EAF-4955-BE43-671B-CE1FBF75C42D}"/>
              </a:ext>
            </a:extLst>
          </p:cNvPr>
          <p:cNvPicPr>
            <a:picLocks noChangeAspect="1"/>
          </p:cNvPicPr>
          <p:nvPr/>
        </p:nvPicPr>
        <p:blipFill>
          <a:blip r:embed="rId2"/>
          <a:stretch>
            <a:fillRect/>
          </a:stretch>
        </p:blipFill>
        <p:spPr>
          <a:xfrm>
            <a:off x="9253197" y="1172802"/>
            <a:ext cx="1623305" cy="1568615"/>
          </a:xfrm>
          <a:prstGeom prst="rect">
            <a:avLst/>
          </a:prstGeom>
        </p:spPr>
      </p:pic>
    </p:spTree>
    <p:extLst>
      <p:ext uri="{BB962C8B-B14F-4D97-AF65-F5344CB8AC3E}">
        <p14:creationId xmlns:p14="http://schemas.microsoft.com/office/powerpoint/2010/main" val="3395115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6679D0-C95B-7FA5-8142-192D2CEFFF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43001" y="369152"/>
            <a:ext cx="6970629" cy="5803048"/>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6923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8214" y="527045"/>
            <a:ext cx="9867903" cy="646331"/>
          </a:xfrm>
          <a:prstGeom prst="rect">
            <a:avLst/>
          </a:prstGeom>
        </p:spPr>
        <p:txBody>
          <a:bodyPr wrap="square">
            <a:spAutoFit/>
          </a:bodyPr>
          <a:lstStyle/>
          <a:p>
            <a:r>
              <a:rPr lang="en-US" sz="3600" b="1" dirty="0">
                <a:solidFill>
                  <a:srgbClr val="B52059"/>
                </a:solidFill>
                <a:latin typeface="Avenir Heavy" panose="02000503020000020003" pitchFamily="2" charset="0"/>
                <a:ea typeface="+mj-ea"/>
                <a:cs typeface="Arial" panose="020B0604020202020204" pitchFamily="34" charset="0"/>
              </a:rPr>
              <a:t>The Neurodiversity Paradigm</a:t>
            </a:r>
            <a:endParaRPr lang="en-GB" sz="3600" dirty="0"/>
          </a:p>
        </p:txBody>
      </p:sp>
      <p:sp>
        <p:nvSpPr>
          <p:cNvPr id="4" name="TextBox 3">
            <a:extLst>
              <a:ext uri="{FF2B5EF4-FFF2-40B4-BE49-F238E27FC236}">
                <a16:creationId xmlns:a16="http://schemas.microsoft.com/office/drawing/2014/main" id="{572AFE76-587E-C89D-12E5-A5839AC94C82}"/>
              </a:ext>
            </a:extLst>
          </p:cNvPr>
          <p:cNvSpPr txBox="1"/>
          <p:nvPr/>
        </p:nvSpPr>
        <p:spPr>
          <a:xfrm>
            <a:off x="845096" y="1806640"/>
            <a:ext cx="7472083" cy="452431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What does </a:t>
            </a:r>
            <a:r>
              <a:rPr lang="en-GB" sz="3200" i="1" dirty="0">
                <a:latin typeface="Arial" panose="020B0604020202020204" pitchFamily="34" charset="0"/>
                <a:cs typeface="Arial" panose="020B0604020202020204" pitchFamily="34" charset="0"/>
              </a:rPr>
              <a:t>neurodiversity</a:t>
            </a:r>
            <a:r>
              <a:rPr lang="en-GB" sz="3200" dirty="0">
                <a:latin typeface="Arial" panose="020B0604020202020204" pitchFamily="34" charset="0"/>
                <a:cs typeface="Arial" panose="020B0604020202020204" pitchFamily="34" charset="0"/>
              </a:rPr>
              <a:t> mean?</a:t>
            </a: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‘neuro’- relating to brain function </a:t>
            </a: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dirty="0">
                <a:latin typeface="Arial" panose="020B0604020202020204" pitchFamily="34" charset="0"/>
                <a:cs typeface="Arial" panose="020B0604020202020204" pitchFamily="34" charset="0"/>
              </a:rPr>
              <a:t>‘diverse’- showing a great deal of variety; very different</a:t>
            </a:r>
          </a:p>
          <a:p>
            <a:endParaRPr lang="en-GB" sz="3200" dirty="0"/>
          </a:p>
          <a:p>
            <a:endParaRPr lang="en-GB" sz="3200" dirty="0"/>
          </a:p>
        </p:txBody>
      </p:sp>
      <p:pic>
        <p:nvPicPr>
          <p:cNvPr id="6" name="Picture 5">
            <a:extLst>
              <a:ext uri="{FF2B5EF4-FFF2-40B4-BE49-F238E27FC236}">
                <a16:creationId xmlns:a16="http://schemas.microsoft.com/office/drawing/2014/main" id="{E05D9C4B-BB1B-7C2A-0F72-19EADFC97BB8}"/>
              </a:ext>
            </a:extLst>
          </p:cNvPr>
          <p:cNvPicPr>
            <a:picLocks noChangeAspect="1"/>
          </p:cNvPicPr>
          <p:nvPr/>
        </p:nvPicPr>
        <p:blipFill>
          <a:blip r:embed="rId3"/>
          <a:stretch>
            <a:fillRect/>
          </a:stretch>
        </p:blipFill>
        <p:spPr>
          <a:xfrm>
            <a:off x="8653287" y="2045833"/>
            <a:ext cx="2549157" cy="1788121"/>
          </a:xfrm>
          <a:prstGeom prst="rect">
            <a:avLst/>
          </a:prstGeom>
        </p:spPr>
      </p:pic>
      <p:pic>
        <p:nvPicPr>
          <p:cNvPr id="3" name="Picture 2" descr="A group of colorful shapes&#10;&#10;Description automatically generated">
            <a:extLst>
              <a:ext uri="{FF2B5EF4-FFF2-40B4-BE49-F238E27FC236}">
                <a16:creationId xmlns:a16="http://schemas.microsoft.com/office/drawing/2014/main" id="{800ECEF3-0E6F-A847-BED2-C633354294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9475" y="4068797"/>
            <a:ext cx="2276779" cy="2209319"/>
          </a:xfrm>
          <a:prstGeom prst="rect">
            <a:avLst/>
          </a:prstGeom>
        </p:spPr>
      </p:pic>
      <p:pic>
        <p:nvPicPr>
          <p:cNvPr id="5" name="Picture 4">
            <a:extLst>
              <a:ext uri="{FF2B5EF4-FFF2-40B4-BE49-F238E27FC236}">
                <a16:creationId xmlns:a16="http://schemas.microsoft.com/office/drawing/2014/main" id="{5AD75963-60C8-ABA3-933E-31CDB731ED9B}"/>
              </a:ext>
            </a:extLst>
          </p:cNvPr>
          <p:cNvPicPr>
            <a:picLocks noChangeAspect="1"/>
          </p:cNvPicPr>
          <p:nvPr/>
        </p:nvPicPr>
        <p:blipFill>
          <a:blip r:embed="rId5"/>
          <a:stretch>
            <a:fillRect/>
          </a:stretch>
        </p:blipFill>
        <p:spPr>
          <a:xfrm>
            <a:off x="10434055" y="3586291"/>
            <a:ext cx="768389" cy="247663"/>
          </a:xfrm>
          <a:prstGeom prst="rect">
            <a:avLst/>
          </a:prstGeom>
        </p:spPr>
      </p:pic>
    </p:spTree>
    <p:extLst>
      <p:ext uri="{BB962C8B-B14F-4D97-AF65-F5344CB8AC3E}">
        <p14:creationId xmlns:p14="http://schemas.microsoft.com/office/powerpoint/2010/main" val="607913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8214" y="527045"/>
            <a:ext cx="9867903" cy="646331"/>
          </a:xfrm>
          <a:prstGeom prst="rect">
            <a:avLst/>
          </a:prstGeom>
        </p:spPr>
        <p:txBody>
          <a:bodyPr wrap="square">
            <a:spAutoFit/>
          </a:bodyPr>
          <a:lstStyle/>
          <a:p>
            <a:r>
              <a:rPr lang="en-US" sz="3600" b="1" dirty="0">
                <a:solidFill>
                  <a:srgbClr val="B52059"/>
                </a:solidFill>
                <a:latin typeface="Avenir Heavy" panose="02000503020000020003" pitchFamily="2" charset="0"/>
                <a:ea typeface="+mj-ea"/>
                <a:cs typeface="Arial" panose="020B0604020202020204" pitchFamily="34" charset="0"/>
              </a:rPr>
              <a:t>The Neurodiversity Paradigm</a:t>
            </a:r>
            <a:endParaRPr lang="en-GB" sz="3600" dirty="0"/>
          </a:p>
        </p:txBody>
      </p:sp>
      <p:sp>
        <p:nvSpPr>
          <p:cNvPr id="4" name="TextBox 3">
            <a:extLst>
              <a:ext uri="{FF2B5EF4-FFF2-40B4-BE49-F238E27FC236}">
                <a16:creationId xmlns:a16="http://schemas.microsoft.com/office/drawing/2014/main" id="{572AFE76-587E-C89D-12E5-A5839AC94C82}"/>
              </a:ext>
            </a:extLst>
          </p:cNvPr>
          <p:cNvSpPr txBox="1"/>
          <p:nvPr/>
        </p:nvSpPr>
        <p:spPr>
          <a:xfrm>
            <a:off x="891988" y="1573306"/>
            <a:ext cx="7472083" cy="1077218"/>
          </a:xfrm>
          <a:prstGeom prst="rect">
            <a:avLst/>
          </a:prstGeom>
          <a:noFill/>
        </p:spPr>
        <p:txBody>
          <a:bodyPr wrap="square" rtlCol="0">
            <a:spAutoFit/>
          </a:bodyPr>
          <a:lstStyle/>
          <a:p>
            <a:endParaRPr lang="en-GB" sz="3200" dirty="0"/>
          </a:p>
          <a:p>
            <a:endParaRPr lang="en-GB" sz="3200" dirty="0"/>
          </a:p>
        </p:txBody>
      </p:sp>
      <p:pic>
        <p:nvPicPr>
          <p:cNvPr id="7" name="Picture 6" descr="A close up&#10;&#10;Description automatically generated">
            <a:extLst>
              <a:ext uri="{FF2B5EF4-FFF2-40B4-BE49-F238E27FC236}">
                <a16:creationId xmlns:a16="http://schemas.microsoft.com/office/drawing/2014/main" id="{3DB20B86-3941-11F0-3402-A910D4AA27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34" b="39463"/>
          <a:stretch/>
        </p:blipFill>
        <p:spPr>
          <a:xfrm>
            <a:off x="2768409" y="2531400"/>
            <a:ext cx="6289305" cy="2602504"/>
          </a:xfrm>
          <a:prstGeom prst="rect">
            <a:avLst/>
          </a:prstGeom>
          <a:noFill/>
        </p:spPr>
      </p:pic>
      <p:sp>
        <p:nvSpPr>
          <p:cNvPr id="9" name="TextBox 8">
            <a:extLst>
              <a:ext uri="{FF2B5EF4-FFF2-40B4-BE49-F238E27FC236}">
                <a16:creationId xmlns:a16="http://schemas.microsoft.com/office/drawing/2014/main" id="{7DB8C84C-800F-1DE1-E8BD-455A1A3A8300}"/>
              </a:ext>
            </a:extLst>
          </p:cNvPr>
          <p:cNvSpPr txBox="1"/>
          <p:nvPr/>
        </p:nvSpPr>
        <p:spPr>
          <a:xfrm>
            <a:off x="2381992" y="5180013"/>
            <a:ext cx="9959010" cy="307777"/>
          </a:xfrm>
          <a:prstGeom prst="rect">
            <a:avLst/>
          </a:prstGeom>
          <a:noFill/>
        </p:spPr>
        <p:txBody>
          <a:bodyPr wrap="square" rtlCol="0">
            <a:spAutoFit/>
          </a:bodyPr>
          <a:lstStyle/>
          <a:p>
            <a:r>
              <a:rPr lang="en-GB" sz="1400" dirty="0"/>
              <a:t>‘</a:t>
            </a:r>
            <a:r>
              <a:rPr lang="en-GB" sz="1400" dirty="0" err="1"/>
              <a:t>Kaninchen</a:t>
            </a:r>
            <a:r>
              <a:rPr lang="en-GB" sz="1400" dirty="0"/>
              <a:t> und </a:t>
            </a:r>
            <a:r>
              <a:rPr lang="en-GB" sz="1400" dirty="0" err="1"/>
              <a:t>Ente</a:t>
            </a:r>
            <a:r>
              <a:rPr lang="en-GB" sz="1400" dirty="0"/>
              <a:t>’ (‘Rabbit and Duck’) from the 23 October 1892 issue of </a:t>
            </a:r>
            <a:r>
              <a:rPr lang="en-GB" sz="1400" i="1" dirty="0" err="1"/>
              <a:t>Fliegende</a:t>
            </a:r>
            <a:r>
              <a:rPr lang="en-GB" sz="1400" i="1" dirty="0"/>
              <a:t> Blatter</a:t>
            </a:r>
          </a:p>
        </p:txBody>
      </p:sp>
      <p:sp>
        <p:nvSpPr>
          <p:cNvPr id="11" name="TextBox 10">
            <a:extLst>
              <a:ext uri="{FF2B5EF4-FFF2-40B4-BE49-F238E27FC236}">
                <a16:creationId xmlns:a16="http://schemas.microsoft.com/office/drawing/2014/main" id="{82E5624C-D27D-3D9A-B53F-6CA3F2E095FA}"/>
              </a:ext>
            </a:extLst>
          </p:cNvPr>
          <p:cNvSpPr txBox="1"/>
          <p:nvPr/>
        </p:nvSpPr>
        <p:spPr>
          <a:xfrm>
            <a:off x="553571" y="1524098"/>
            <a:ext cx="8148916" cy="584775"/>
          </a:xfrm>
          <a:prstGeom prst="rect">
            <a:avLst/>
          </a:prstGeom>
          <a:noFill/>
        </p:spPr>
        <p:txBody>
          <a:bodyPr wrap="square">
            <a:spAutoFit/>
          </a:bodyPr>
          <a:lstStyle/>
          <a:p>
            <a:r>
              <a:rPr lang="en-GB" sz="3200" dirty="0"/>
              <a:t>What does </a:t>
            </a:r>
            <a:r>
              <a:rPr lang="en-GB" sz="3200" i="1" dirty="0"/>
              <a:t>neurodiversity</a:t>
            </a:r>
            <a:r>
              <a:rPr lang="en-GB" sz="3200" dirty="0"/>
              <a:t> mean?</a:t>
            </a:r>
          </a:p>
        </p:txBody>
      </p:sp>
    </p:spTree>
    <p:extLst>
      <p:ext uri="{BB962C8B-B14F-4D97-AF65-F5344CB8AC3E}">
        <p14:creationId xmlns:p14="http://schemas.microsoft.com/office/powerpoint/2010/main" val="998764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EEA71-D850-1410-02AD-8A7A6104BBB7}"/>
              </a:ext>
            </a:extLst>
          </p:cNvPr>
          <p:cNvSpPr>
            <a:spLocks noGrp="1"/>
          </p:cNvSpPr>
          <p:nvPr>
            <p:ph type="body" idx="1"/>
          </p:nvPr>
        </p:nvSpPr>
        <p:spPr>
          <a:xfrm>
            <a:off x="831850" y="1802295"/>
            <a:ext cx="8925099" cy="4287355"/>
          </a:xfrm>
        </p:spPr>
        <p:txBody>
          <a:bodyPr>
            <a:normAutofit lnSpcReduction="10000"/>
          </a:bodyPr>
          <a:lstStyle/>
          <a:p>
            <a:r>
              <a:rPr lang="en-GB" sz="3600" b="1" dirty="0">
                <a:latin typeface="Arial" panose="020B0604020202020204" pitchFamily="34" charset="0"/>
              </a:rPr>
              <a:t>Activity- </a:t>
            </a:r>
            <a:r>
              <a:rPr lang="en-GB" sz="3600" dirty="0">
                <a:latin typeface="Arial" panose="020B0604020202020204" pitchFamily="34" charset="0"/>
              </a:rPr>
              <a:t>Think about the people you know (colleagues, students, family and friends)</a:t>
            </a:r>
          </a:p>
          <a:p>
            <a:endParaRPr lang="en-GB" sz="3600" dirty="0">
              <a:latin typeface="Arial" panose="020B0604020202020204" pitchFamily="34" charset="0"/>
            </a:endParaRPr>
          </a:p>
          <a:p>
            <a:r>
              <a:rPr lang="en-GB" sz="3600" dirty="0">
                <a:latin typeface="Arial" panose="020B0604020202020204" pitchFamily="34" charset="0"/>
              </a:rPr>
              <a:t>What are the noticeable effects of neurodiversity?</a:t>
            </a:r>
          </a:p>
          <a:p>
            <a:r>
              <a:rPr lang="en-GB" sz="3600" dirty="0">
                <a:latin typeface="Arial" panose="020B0604020202020204" pitchFamily="34" charset="0"/>
              </a:rPr>
              <a:t> </a:t>
            </a:r>
          </a:p>
          <a:p>
            <a:r>
              <a:rPr lang="en-GB" sz="3600" dirty="0">
                <a:latin typeface="Arial" panose="020B0604020202020204" pitchFamily="34" charset="0"/>
              </a:rPr>
              <a:t>What are the good things about everyone processing the world differently? </a:t>
            </a:r>
          </a:p>
        </p:txBody>
      </p:sp>
      <p:sp>
        <p:nvSpPr>
          <p:cNvPr id="3" name="Title 2">
            <a:extLst>
              <a:ext uri="{FF2B5EF4-FFF2-40B4-BE49-F238E27FC236}">
                <a16:creationId xmlns:a16="http://schemas.microsoft.com/office/drawing/2014/main" id="{171E435D-820B-ED98-CA0F-D736904005B6}"/>
              </a:ext>
            </a:extLst>
          </p:cNvPr>
          <p:cNvSpPr>
            <a:spLocks noGrp="1"/>
          </p:cNvSpPr>
          <p:nvPr>
            <p:ph type="title"/>
          </p:nvPr>
        </p:nvSpPr>
        <p:spPr/>
        <p:txBody>
          <a:bodyPr/>
          <a:lstStyle/>
          <a:p>
            <a:r>
              <a:rPr lang="en-GB" dirty="0"/>
              <a:t>Neurodiversity in Life</a:t>
            </a:r>
          </a:p>
        </p:txBody>
      </p:sp>
      <p:pic>
        <p:nvPicPr>
          <p:cNvPr id="6" name="Picture 5">
            <a:extLst>
              <a:ext uri="{FF2B5EF4-FFF2-40B4-BE49-F238E27FC236}">
                <a16:creationId xmlns:a16="http://schemas.microsoft.com/office/drawing/2014/main" id="{756BAC6A-9AA3-8986-733B-5B0B27B29336}"/>
              </a:ext>
            </a:extLst>
          </p:cNvPr>
          <p:cNvPicPr>
            <a:picLocks noChangeAspect="1"/>
          </p:cNvPicPr>
          <p:nvPr/>
        </p:nvPicPr>
        <p:blipFill>
          <a:blip r:embed="rId2"/>
          <a:stretch>
            <a:fillRect/>
          </a:stretch>
        </p:blipFill>
        <p:spPr>
          <a:xfrm>
            <a:off x="9988398" y="1440912"/>
            <a:ext cx="1371779" cy="1325563"/>
          </a:xfrm>
          <a:prstGeom prst="rect">
            <a:avLst/>
          </a:prstGeom>
        </p:spPr>
      </p:pic>
    </p:spTree>
    <p:extLst>
      <p:ext uri="{BB962C8B-B14F-4D97-AF65-F5344CB8AC3E}">
        <p14:creationId xmlns:p14="http://schemas.microsoft.com/office/powerpoint/2010/main" val="428615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9EEA71-D850-1410-02AD-8A7A6104BBB7}"/>
              </a:ext>
            </a:extLst>
          </p:cNvPr>
          <p:cNvSpPr>
            <a:spLocks noGrp="1"/>
          </p:cNvSpPr>
          <p:nvPr>
            <p:ph type="body" idx="1"/>
          </p:nvPr>
        </p:nvSpPr>
        <p:spPr>
          <a:xfrm>
            <a:off x="533399" y="1396721"/>
            <a:ext cx="11504525" cy="5143046"/>
          </a:xfrm>
        </p:spPr>
        <p:txBody>
          <a:bodyPr>
            <a:normAutofit fontScale="92500" lnSpcReduction="20000"/>
          </a:bodyPr>
          <a:lstStyle/>
          <a:p>
            <a:endParaRPr lang="en-GB" sz="1700" b="1" dirty="0">
              <a:latin typeface="Arial" panose="020B0604020202020204" pitchFamily="34" charset="0"/>
            </a:endParaRPr>
          </a:p>
          <a:p>
            <a:r>
              <a:rPr lang="en-GB" sz="2200" b="1" dirty="0">
                <a:latin typeface="Arial" panose="020B0604020202020204" pitchFamily="34" charset="0"/>
              </a:rPr>
              <a:t>Did you think about any of the following?</a:t>
            </a:r>
          </a:p>
          <a:p>
            <a:endParaRPr lang="en-GB" sz="2200" b="1" dirty="0">
              <a:latin typeface="Arial" panose="020B060402020202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Speech and Language </a:t>
            </a:r>
            <a:r>
              <a:rPr lang="en-US" sz="2200" dirty="0">
                <a:effectLst/>
                <a:latin typeface="Arial" panose="020B0604020202020204" pitchFamily="34" charset="0"/>
                <a:ea typeface="Calibri" panose="020F0502020204030204" pitchFamily="34" charset="0"/>
              </a:rPr>
              <a:t>e.g</a:t>
            </a:r>
            <a:r>
              <a:rPr lang="en-US" sz="2200" dirty="0">
                <a:latin typeface="Arial" panose="020B0604020202020204" pitchFamily="34" charset="0"/>
                <a:ea typeface="Calibri" panose="020F0502020204030204" pitchFamily="34" charset="0"/>
              </a:rPr>
              <a:t>. great vocabulary, knowledge of technical words</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Energy Levels </a:t>
            </a:r>
            <a:r>
              <a:rPr lang="en-US" sz="2200" dirty="0">
                <a:effectLst/>
                <a:latin typeface="Arial" panose="020B0604020202020204" pitchFamily="34" charset="0"/>
                <a:ea typeface="Calibri" panose="020F0502020204030204" pitchFamily="34" charset="0"/>
              </a:rPr>
              <a:t>e.g. being lively and bubbly</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Attention and Impulse Control </a:t>
            </a:r>
            <a:r>
              <a:rPr lang="en-US" sz="2200" dirty="0">
                <a:effectLst/>
                <a:latin typeface="Arial" panose="020B0604020202020204" pitchFamily="34" charset="0"/>
                <a:ea typeface="Calibri" panose="020F0502020204030204" pitchFamily="34" charset="0"/>
              </a:rPr>
              <a:t>e.g</a:t>
            </a:r>
            <a:r>
              <a:rPr lang="en-US" sz="2200" dirty="0">
                <a:latin typeface="Arial" panose="020B0604020202020204" pitchFamily="34" charset="0"/>
                <a:ea typeface="Calibri" panose="020F0502020204030204" pitchFamily="34" charset="0"/>
              </a:rPr>
              <a:t>. being able to concentrate for long periods of time, having lots of ideas</a:t>
            </a: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Emotional Regulation </a:t>
            </a:r>
            <a:r>
              <a:rPr lang="en-US" sz="2200" dirty="0">
                <a:effectLst/>
                <a:latin typeface="Arial" panose="020B0604020202020204" pitchFamily="34" charset="0"/>
                <a:ea typeface="Calibri" panose="020F0502020204030204" pitchFamily="34" charset="0"/>
              </a:rPr>
              <a:t>e.g. being calm</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Motor Skills </a:t>
            </a:r>
            <a:r>
              <a:rPr lang="en-US" sz="2200" dirty="0" err="1">
                <a:effectLst/>
                <a:latin typeface="Arial" panose="020B0604020202020204" pitchFamily="34" charset="0"/>
                <a:ea typeface="Calibri" panose="020F0502020204030204" pitchFamily="34" charset="0"/>
              </a:rPr>
              <a:t>e.g</a:t>
            </a:r>
            <a:r>
              <a:rPr lang="en-US" sz="2200" dirty="0">
                <a:effectLst/>
                <a:latin typeface="Arial" panose="020B0604020202020204" pitchFamily="34" charset="0"/>
                <a:ea typeface="Calibri" panose="020F0502020204030204" pitchFamily="34" charset="0"/>
              </a:rPr>
              <a:t> being great at football</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Sensory Processing </a:t>
            </a:r>
            <a:r>
              <a:rPr lang="en-US" sz="2200" dirty="0">
                <a:effectLst/>
                <a:latin typeface="Arial" panose="020B0604020202020204" pitchFamily="34" charset="0"/>
                <a:ea typeface="Calibri" panose="020F0502020204030204" pitchFamily="34" charset="0"/>
              </a:rPr>
              <a:t>e.g. enjoyment or avoidance of certain sensory inputs</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Flexibility and Adaptability </a:t>
            </a:r>
            <a:r>
              <a:rPr lang="en-US" sz="2200" dirty="0">
                <a:effectLst/>
                <a:latin typeface="Arial" panose="020B0604020202020204" pitchFamily="34" charset="0"/>
                <a:ea typeface="Calibri" panose="020F0502020204030204" pitchFamily="34" charset="0"/>
              </a:rPr>
              <a:t>e.g. someone who can ‘go with the flow’ or ‘the organizer’</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Social </a:t>
            </a:r>
            <a:r>
              <a:rPr lang="en-US" sz="2200" b="1" dirty="0">
                <a:latin typeface="Arial" panose="020B0604020202020204" pitchFamily="34" charset="0"/>
                <a:ea typeface="Calibri" panose="020F0502020204030204" pitchFamily="34" charset="0"/>
              </a:rPr>
              <a:t>I</a:t>
            </a:r>
            <a:r>
              <a:rPr lang="en-US" sz="2200" b="1" dirty="0">
                <a:effectLst/>
                <a:latin typeface="Arial" panose="020B0604020202020204" pitchFamily="34" charset="0"/>
                <a:ea typeface="Calibri" panose="020F0502020204030204" pitchFamily="34" charset="0"/>
              </a:rPr>
              <a:t>nteraction and Social Relationships </a:t>
            </a:r>
            <a:r>
              <a:rPr lang="en-US" sz="2200" dirty="0">
                <a:effectLst/>
                <a:latin typeface="Arial" panose="020B0604020202020204" pitchFamily="34" charset="0"/>
                <a:ea typeface="Calibri" panose="020F0502020204030204" pitchFamily="34" charset="0"/>
              </a:rPr>
              <a:t>e.g. someone who is happy in their own company</a:t>
            </a:r>
            <a:endParaRPr lang="en-GB" sz="2200" dirty="0">
              <a:effectLst/>
              <a:latin typeface="Arial" panose="020B060402020202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Cognition</a:t>
            </a:r>
            <a:r>
              <a:rPr lang="en-US" sz="2200" dirty="0">
                <a:effectLst/>
                <a:latin typeface="Arial" panose="020B0604020202020204" pitchFamily="34" charset="0"/>
                <a:ea typeface="Calibri" panose="020F0502020204030204" pitchFamily="34" charset="0"/>
              </a:rPr>
              <a:t> e.g. someone with fantastic memory</a:t>
            </a:r>
            <a:endParaRPr lang="en-GB" sz="2200" dirty="0">
              <a:effectLst/>
              <a:latin typeface="Arial" panose="020B0604020202020204" pitchFamily="34" charset="0"/>
              <a:ea typeface="Calibri" panose="020F0502020204030204" pitchFamily="34" charset="0"/>
            </a:endParaRPr>
          </a:p>
          <a:p>
            <a:endParaRPr lang="en-GB" b="1" dirty="0">
              <a:latin typeface="Arial" panose="020B0604020202020204" pitchFamily="34" charset="0"/>
            </a:endParaRPr>
          </a:p>
        </p:txBody>
      </p:sp>
      <p:sp>
        <p:nvSpPr>
          <p:cNvPr id="4" name="Title 2">
            <a:extLst>
              <a:ext uri="{FF2B5EF4-FFF2-40B4-BE49-F238E27FC236}">
                <a16:creationId xmlns:a16="http://schemas.microsoft.com/office/drawing/2014/main" id="{B2862327-7D6E-6145-3BC6-7149A268EA60}"/>
              </a:ext>
            </a:extLst>
          </p:cNvPr>
          <p:cNvSpPr txBox="1">
            <a:spLocks/>
          </p:cNvSpPr>
          <p:nvPr/>
        </p:nvSpPr>
        <p:spPr>
          <a:xfrm>
            <a:off x="332433" y="71158"/>
            <a:ext cx="93116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i="0" kern="1200">
                <a:solidFill>
                  <a:srgbClr val="B52259"/>
                </a:solidFill>
                <a:latin typeface="Avenir Heavy" panose="02000503020000020003" pitchFamily="2" charset="0"/>
                <a:ea typeface="+mj-ea"/>
                <a:cs typeface="Arial" panose="020B0604020202020204" pitchFamily="34" charset="0"/>
              </a:defRPr>
            </a:lvl1pPr>
          </a:lstStyle>
          <a:p>
            <a:r>
              <a:rPr lang="en-GB" dirty="0"/>
              <a:t>Neurodiversity in Life- Possible Strengths</a:t>
            </a:r>
          </a:p>
        </p:txBody>
      </p:sp>
    </p:spTree>
    <p:extLst>
      <p:ext uri="{BB962C8B-B14F-4D97-AF65-F5344CB8AC3E}">
        <p14:creationId xmlns:p14="http://schemas.microsoft.com/office/powerpoint/2010/main" val="323051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6123CB-1ED1-9EED-F10D-98174AC082C0}"/>
              </a:ext>
            </a:extLst>
          </p:cNvPr>
          <p:cNvSpPr>
            <a:spLocks noGrp="1"/>
          </p:cNvSpPr>
          <p:nvPr>
            <p:ph type="body" idx="1"/>
          </p:nvPr>
        </p:nvSpPr>
        <p:spPr>
          <a:xfrm>
            <a:off x="180871" y="1376624"/>
            <a:ext cx="11666136" cy="5215095"/>
          </a:xfrm>
        </p:spPr>
        <p:txBody>
          <a:bodyPr>
            <a:normAutofit fontScale="92500" lnSpcReduction="10000"/>
          </a:bodyPr>
          <a:lstStyle/>
          <a:p>
            <a:r>
              <a:rPr lang="en-GB" sz="2200" b="1" dirty="0">
                <a:latin typeface="Arial" panose="020B0604020202020204" pitchFamily="34" charset="0"/>
              </a:rPr>
              <a:t>Did you think about any of the following?</a:t>
            </a:r>
          </a:p>
          <a:p>
            <a:endParaRPr lang="en-GB" sz="2200" b="1" dirty="0">
              <a:latin typeface="Arial" panose="020B060402020202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Speech and Language </a:t>
            </a:r>
            <a:r>
              <a:rPr lang="en-US" sz="2200" dirty="0">
                <a:effectLst/>
                <a:latin typeface="Arial" panose="020B0604020202020204" pitchFamily="34" charset="0"/>
                <a:ea typeface="Calibri" panose="020F0502020204030204" pitchFamily="34" charset="0"/>
              </a:rPr>
              <a:t>e.g</a:t>
            </a:r>
            <a:r>
              <a:rPr lang="en-US" sz="2200" dirty="0">
                <a:latin typeface="Arial" panose="020B0604020202020204" pitchFamily="34" charset="0"/>
                <a:ea typeface="Calibri" panose="020F0502020204030204" pitchFamily="34" charset="0"/>
              </a:rPr>
              <a:t>. </a:t>
            </a:r>
            <a:r>
              <a:rPr lang="en-GB" sz="2200" dirty="0">
                <a:latin typeface="Arial" panose="020B0604020202020204" pitchFamily="34" charset="0"/>
                <a:ea typeface="Calibri" panose="020F0502020204030204" pitchFamily="34" charset="0"/>
              </a:rPr>
              <a:t>stammering, difficulties remembering words</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Energy Levels </a:t>
            </a:r>
            <a:r>
              <a:rPr lang="en-US" sz="2200" dirty="0">
                <a:effectLst/>
                <a:latin typeface="Arial" panose="020B0604020202020204" pitchFamily="34" charset="0"/>
                <a:ea typeface="Calibri" panose="020F0502020204030204" pitchFamily="34" charset="0"/>
              </a:rPr>
              <a:t>e.g. being </a:t>
            </a:r>
            <a:r>
              <a:rPr lang="en-GB" sz="2200" dirty="0">
                <a:latin typeface="Arial" panose="020B0604020202020204" pitchFamily="34" charset="0"/>
                <a:ea typeface="Calibri" panose="020F0502020204030204" pitchFamily="34" charset="0"/>
              </a:rPr>
              <a:t>tired or lacking in energy</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Attention and Impulse Control </a:t>
            </a:r>
            <a:r>
              <a:rPr lang="en-US" sz="2200" dirty="0">
                <a:effectLst/>
                <a:latin typeface="Arial" panose="020B0604020202020204" pitchFamily="34" charset="0"/>
                <a:ea typeface="Calibri" panose="020F0502020204030204" pitchFamily="34" charset="0"/>
              </a:rPr>
              <a:t>e.g</a:t>
            </a:r>
            <a:r>
              <a:rPr lang="en-US" sz="2200" dirty="0">
                <a:latin typeface="Arial" panose="020B0604020202020204" pitchFamily="34" charset="0"/>
                <a:ea typeface="Calibri" panose="020F0502020204030204" pitchFamily="34" charset="0"/>
              </a:rPr>
              <a:t>. distracted quickly</a:t>
            </a: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Emotional Regulation </a:t>
            </a:r>
            <a:r>
              <a:rPr lang="en-US" sz="2200" dirty="0">
                <a:effectLst/>
                <a:latin typeface="Arial" panose="020B0604020202020204" pitchFamily="34" charset="0"/>
                <a:ea typeface="Calibri" panose="020F0502020204030204" pitchFamily="34" charset="0"/>
              </a:rPr>
              <a:t>e.g. </a:t>
            </a:r>
            <a:r>
              <a:rPr lang="en-GB" sz="2200" dirty="0">
                <a:latin typeface="Arial" panose="020B0604020202020204" pitchFamily="34" charset="0"/>
                <a:ea typeface="Calibri" panose="020F0502020204030204" pitchFamily="34" charset="0"/>
              </a:rPr>
              <a:t>‘up and down’ emotionally</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Motor Skills </a:t>
            </a:r>
            <a:r>
              <a:rPr lang="en-US" sz="2200" dirty="0" err="1">
                <a:effectLst/>
                <a:latin typeface="Arial" panose="020B0604020202020204" pitchFamily="34" charset="0"/>
                <a:ea typeface="Calibri" panose="020F0502020204030204" pitchFamily="34" charset="0"/>
              </a:rPr>
              <a:t>e.g</a:t>
            </a:r>
            <a:r>
              <a:rPr lang="en-US" sz="2200" dirty="0">
                <a:effectLst/>
                <a:latin typeface="Arial" panose="020B0604020202020204" pitchFamily="34" charset="0"/>
                <a:ea typeface="Calibri" panose="020F0502020204030204" pitchFamily="34" charset="0"/>
              </a:rPr>
              <a:t> </a:t>
            </a:r>
            <a:r>
              <a:rPr lang="en-GB" sz="2200" dirty="0">
                <a:latin typeface="Arial" panose="020B0604020202020204" pitchFamily="34" charset="0"/>
                <a:ea typeface="Calibri" panose="020F0502020204030204" pitchFamily="34" charset="0"/>
              </a:rPr>
              <a:t>taking longer to write or complete craft activities</a:t>
            </a:r>
            <a:endParaRPr lang="en-GB" sz="2200" dirty="0">
              <a:effectLst/>
              <a:latin typeface="Arial" panose="020B0604020202020204" pitchFamily="34" charset="0"/>
              <a:ea typeface="Calibri" panose="020F0502020204030204" pitchFamily="34" charset="0"/>
            </a:endParaRP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Sensory Processing </a:t>
            </a:r>
            <a:r>
              <a:rPr lang="en-US" sz="2200" dirty="0">
                <a:effectLst/>
                <a:latin typeface="Arial" panose="020B0604020202020204" pitchFamily="34" charset="0"/>
                <a:ea typeface="Calibri" panose="020F0502020204030204" pitchFamily="34" charset="0"/>
              </a:rPr>
              <a:t>e.g. </a:t>
            </a:r>
            <a:r>
              <a:rPr lang="en-GB" sz="2200" dirty="0">
                <a:effectLst/>
                <a:latin typeface="Arial" panose="020B0604020202020204" pitchFamily="34" charset="0"/>
                <a:ea typeface="Calibri" panose="020F0502020204030204" pitchFamily="34" charset="0"/>
              </a:rPr>
              <a:t>sensitivities which form a barrier to accessing aspects of life</a:t>
            </a:r>
          </a:p>
          <a:p>
            <a:pPr marL="342900" lvl="0" indent="-342900">
              <a:lnSpc>
                <a:spcPct val="115000"/>
              </a:lnSpc>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Flexibility and Adaptability </a:t>
            </a:r>
            <a:r>
              <a:rPr lang="en-US" sz="2200" dirty="0">
                <a:effectLst/>
                <a:latin typeface="Arial" panose="020B0604020202020204" pitchFamily="34" charset="0"/>
                <a:ea typeface="Calibri" panose="020F0502020204030204" pitchFamily="34" charset="0"/>
              </a:rPr>
              <a:t>e.g. someone who finds it hard when plans change or they’re not in control</a:t>
            </a:r>
          </a:p>
          <a:p>
            <a:pPr marL="342900" lvl="0" indent="-342900">
              <a:lnSpc>
                <a:spcPct val="115000"/>
              </a:lnSpc>
              <a:buFont typeface="Symbol" panose="05050102010706020507" pitchFamily="18" charset="2"/>
              <a:buChar char=""/>
            </a:pPr>
            <a:r>
              <a:rPr lang="en-US" sz="2200" b="1">
                <a:effectLst/>
                <a:latin typeface="Arial" panose="020B0604020202020204" pitchFamily="34" charset="0"/>
                <a:ea typeface="Calibri" panose="020F0502020204030204" pitchFamily="34" charset="0"/>
              </a:rPr>
              <a:t>Social Interaction </a:t>
            </a:r>
            <a:r>
              <a:rPr lang="en-US" sz="2200" b="1" dirty="0">
                <a:effectLst/>
                <a:latin typeface="Arial" panose="020B0604020202020204" pitchFamily="34" charset="0"/>
                <a:ea typeface="Calibri" panose="020F0502020204030204" pitchFamily="34" charset="0"/>
              </a:rPr>
              <a:t>and Social Relationships </a:t>
            </a:r>
            <a:r>
              <a:rPr lang="en-US" sz="2200" dirty="0">
                <a:effectLst/>
                <a:latin typeface="Arial" panose="020B0604020202020204" pitchFamily="34" charset="0"/>
                <a:ea typeface="Calibri" panose="020F0502020204030204" pitchFamily="34" charset="0"/>
              </a:rPr>
              <a:t>e.g. someone who can find conversations difficult</a:t>
            </a:r>
            <a:endParaRPr lang="en-GB" sz="2200" dirty="0">
              <a:effectLst/>
              <a:latin typeface="Arial" panose="020B0604020202020204" pitchFamily="34" charset="0"/>
              <a:ea typeface="Calibri" panose="020F0502020204030204" pitchFamily="34" charset="0"/>
            </a:endParaRPr>
          </a:p>
          <a:p>
            <a:pPr marL="342900" lvl="0" indent="-342900">
              <a:lnSpc>
                <a:spcPct val="115000"/>
              </a:lnSpc>
              <a:spcAft>
                <a:spcPts val="1000"/>
              </a:spcAft>
              <a:buFont typeface="Symbol" panose="05050102010706020507" pitchFamily="18" charset="2"/>
              <a:buChar char=""/>
            </a:pPr>
            <a:r>
              <a:rPr lang="en-US" sz="2200" b="1" dirty="0">
                <a:effectLst/>
                <a:latin typeface="Arial" panose="020B0604020202020204" pitchFamily="34" charset="0"/>
                <a:ea typeface="Calibri" panose="020F0502020204030204" pitchFamily="34" charset="0"/>
              </a:rPr>
              <a:t>Cognition</a:t>
            </a:r>
            <a:r>
              <a:rPr lang="en-US" sz="2200" dirty="0">
                <a:effectLst/>
                <a:latin typeface="Arial" panose="020B0604020202020204" pitchFamily="34" charset="0"/>
                <a:ea typeface="Calibri" panose="020F0502020204030204" pitchFamily="34" charset="0"/>
              </a:rPr>
              <a:t> e.g. someone who doesn’t remember things well</a:t>
            </a:r>
            <a:endParaRPr lang="en-GB" sz="2200" dirty="0">
              <a:effectLst/>
              <a:latin typeface="Arial" panose="020B0604020202020204" pitchFamily="34" charset="0"/>
              <a:ea typeface="Calibri" panose="020F0502020204030204" pitchFamily="34" charset="0"/>
            </a:endParaRPr>
          </a:p>
          <a:p>
            <a:endParaRPr lang="en-GB" dirty="0"/>
          </a:p>
        </p:txBody>
      </p:sp>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180871" y="40193"/>
            <a:ext cx="9311640" cy="1325563"/>
          </a:xfrm>
        </p:spPr>
        <p:txBody>
          <a:bodyPr/>
          <a:lstStyle/>
          <a:p>
            <a:r>
              <a:rPr lang="en-GB" dirty="0"/>
              <a:t>Neurodiversity in Life- Possible Needs</a:t>
            </a:r>
          </a:p>
        </p:txBody>
      </p:sp>
    </p:spTree>
    <p:extLst>
      <p:ext uri="{BB962C8B-B14F-4D97-AF65-F5344CB8AC3E}">
        <p14:creationId xmlns:p14="http://schemas.microsoft.com/office/powerpoint/2010/main" val="284970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7EC1DB-96F9-0351-DCB0-F171B8622A90}"/>
              </a:ext>
            </a:extLst>
          </p:cNvPr>
          <p:cNvSpPr>
            <a:spLocks noGrp="1"/>
          </p:cNvSpPr>
          <p:nvPr>
            <p:ph type="body" idx="1"/>
          </p:nvPr>
        </p:nvSpPr>
        <p:spPr>
          <a:xfrm>
            <a:off x="838200" y="2502871"/>
            <a:ext cx="10902950" cy="4287355"/>
          </a:xfrm>
        </p:spPr>
        <p:txBody>
          <a:bodyPr>
            <a:normAutofit/>
          </a:bodyPr>
          <a:lstStyle/>
          <a:p>
            <a:r>
              <a:rPr lang="en-GB" sz="2400" dirty="0">
                <a:latin typeface="Arial" panose="020B0604020202020204" pitchFamily="34" charset="0"/>
              </a:rPr>
              <a:t>‘Neurodivergent: People whose brain works differently from the ‘neurotypical’ majority. Neurodivergent people may be autistic, dyslexic, have ADHD, etc. In schools this is often referred to as ‘Special Educational Needs’ (SEN), but we prefer ‘neurodivergent’ as it’s more positive.’ </a:t>
            </a:r>
          </a:p>
          <a:p>
            <a:r>
              <a:rPr lang="en-GB" sz="2400" dirty="0">
                <a:latin typeface="Arial" panose="020B0604020202020204" pitchFamily="34" charset="0"/>
              </a:rPr>
              <a:t>(from </a:t>
            </a:r>
            <a:r>
              <a:rPr lang="en-GB" sz="2400" i="1" dirty="0">
                <a:latin typeface="Arial" panose="020B0604020202020204" pitchFamily="34" charset="0"/>
              </a:rPr>
              <a:t>‘Improving BANES’ mainstream schools for neurodivergent pupils:  A short report’, </a:t>
            </a:r>
            <a:r>
              <a:rPr lang="en-GB" sz="2400" dirty="0">
                <a:latin typeface="Arial" panose="020B0604020202020204" pitchFamily="34" charset="0"/>
              </a:rPr>
              <a:t>Off the Record and B&amp;NES Youth Forum)</a:t>
            </a:r>
          </a:p>
        </p:txBody>
      </p:sp>
      <p:sp>
        <p:nvSpPr>
          <p:cNvPr id="3" name="Title 2">
            <a:extLst>
              <a:ext uri="{FF2B5EF4-FFF2-40B4-BE49-F238E27FC236}">
                <a16:creationId xmlns:a16="http://schemas.microsoft.com/office/drawing/2014/main" id="{0524F7FE-3E34-233F-6BD3-234DEAF8C657}"/>
              </a:ext>
            </a:extLst>
          </p:cNvPr>
          <p:cNvSpPr>
            <a:spLocks noGrp="1"/>
          </p:cNvSpPr>
          <p:nvPr>
            <p:ph type="title"/>
          </p:nvPr>
        </p:nvSpPr>
        <p:spPr/>
        <p:txBody>
          <a:bodyPr/>
          <a:lstStyle/>
          <a:p>
            <a:r>
              <a:rPr lang="en-GB" dirty="0"/>
              <a:t>Neurodivergence</a:t>
            </a:r>
          </a:p>
        </p:txBody>
      </p:sp>
    </p:spTree>
    <p:extLst>
      <p:ext uri="{BB962C8B-B14F-4D97-AF65-F5344CB8AC3E}">
        <p14:creationId xmlns:p14="http://schemas.microsoft.com/office/powerpoint/2010/main" val="3370051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4241CEC-0118-A91C-9A39-FA0418636D4C}"/>
              </a:ext>
            </a:extLst>
          </p:cNvPr>
          <p:cNvPicPr>
            <a:picLocks noChangeAspect="1"/>
          </p:cNvPicPr>
          <p:nvPr/>
        </p:nvPicPr>
        <p:blipFill>
          <a:blip r:embed="rId2"/>
          <a:stretch>
            <a:fillRect/>
          </a:stretch>
        </p:blipFill>
        <p:spPr>
          <a:xfrm>
            <a:off x="-19523" y="0"/>
            <a:ext cx="10500609" cy="6858000"/>
          </a:xfrm>
          <a:prstGeom prst="rect">
            <a:avLst/>
          </a:prstGeom>
        </p:spPr>
      </p:pic>
      <p:sp>
        <p:nvSpPr>
          <p:cNvPr id="6" name="TextBox 5">
            <a:extLst>
              <a:ext uri="{FF2B5EF4-FFF2-40B4-BE49-F238E27FC236}">
                <a16:creationId xmlns:a16="http://schemas.microsoft.com/office/drawing/2014/main" id="{235C6C2F-C4AA-4103-2EF9-A6A1A398C46F}"/>
              </a:ext>
            </a:extLst>
          </p:cNvPr>
          <p:cNvSpPr txBox="1"/>
          <p:nvPr/>
        </p:nvSpPr>
        <p:spPr>
          <a:xfrm>
            <a:off x="10463136" y="2274837"/>
            <a:ext cx="1319134"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C3C3B"/>
                </a:solidFill>
                <a:effectLst/>
                <a:uLnTx/>
                <a:uFillTx/>
                <a:latin typeface="Calibri" panose="020F0502020204030204"/>
                <a:ea typeface="+mn-ea"/>
                <a:cs typeface="+mn-cs"/>
                <a:hlinkClick r:id="rId3"/>
              </a:rPr>
              <a:t>“What a wonderful way of seeing the world” | by Sonny Hallett | Medium</a:t>
            </a:r>
            <a:endParaRPr kumimoji="0" lang="en-GB" sz="1800" b="0" i="0" u="none" strike="noStrike" kern="1200" cap="none" spc="0" normalizeH="0" baseline="0" noProof="0" dirty="0">
              <a:ln>
                <a:noFill/>
              </a:ln>
              <a:solidFill>
                <a:srgbClr val="3C3C3B"/>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667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F1BC44-7B2E-E1CE-BC98-E4CB5449C20A}"/>
              </a:ext>
            </a:extLst>
          </p:cNvPr>
          <p:cNvSpPr>
            <a:spLocks noGrp="1"/>
          </p:cNvSpPr>
          <p:nvPr>
            <p:ph type="body" idx="1"/>
          </p:nvPr>
        </p:nvSpPr>
        <p:spPr>
          <a:xfrm>
            <a:off x="961876" y="5980429"/>
            <a:ext cx="10515600" cy="374650"/>
          </a:xfrm>
        </p:spPr>
        <p:txBody>
          <a:bodyPr/>
          <a:lstStyle/>
          <a:p>
            <a:r>
              <a:rPr lang="en-GB" dirty="0">
                <a:latin typeface="Arial" panose="020B0604020202020204" pitchFamily="34" charset="0"/>
              </a:rPr>
              <a:t>Harriet Cannon (2018).  Autism: the positives.  Disability Services, University of Leeds</a:t>
            </a:r>
          </a:p>
        </p:txBody>
      </p:sp>
      <p:sp>
        <p:nvSpPr>
          <p:cNvPr id="3" name="Title 2">
            <a:extLst>
              <a:ext uri="{FF2B5EF4-FFF2-40B4-BE49-F238E27FC236}">
                <a16:creationId xmlns:a16="http://schemas.microsoft.com/office/drawing/2014/main" id="{8C575AF5-6860-55C1-9709-D426DFC71457}"/>
              </a:ext>
            </a:extLst>
          </p:cNvPr>
          <p:cNvSpPr>
            <a:spLocks noGrp="1"/>
          </p:cNvSpPr>
          <p:nvPr>
            <p:ph type="title"/>
          </p:nvPr>
        </p:nvSpPr>
        <p:spPr/>
        <p:txBody>
          <a:bodyPr/>
          <a:lstStyle/>
          <a:p>
            <a:r>
              <a:rPr lang="en-GB" dirty="0"/>
              <a:t>Possible ND Strengths</a:t>
            </a:r>
          </a:p>
        </p:txBody>
      </p:sp>
      <p:graphicFrame>
        <p:nvGraphicFramePr>
          <p:cNvPr id="5" name="Table 5">
            <a:extLst>
              <a:ext uri="{FF2B5EF4-FFF2-40B4-BE49-F238E27FC236}">
                <a16:creationId xmlns:a16="http://schemas.microsoft.com/office/drawing/2014/main" id="{9DECF584-DE0C-0323-46CB-58F3105D5335}"/>
              </a:ext>
            </a:extLst>
          </p:cNvPr>
          <p:cNvGraphicFramePr>
            <a:graphicFrameLocks noGrp="1"/>
          </p:cNvGraphicFramePr>
          <p:nvPr>
            <p:extLst>
              <p:ext uri="{D42A27DB-BD31-4B8C-83A1-F6EECF244321}">
                <p14:modId xmlns:p14="http://schemas.microsoft.com/office/powerpoint/2010/main" val="3649858349"/>
              </p:ext>
            </p:extLst>
          </p:nvPr>
        </p:nvGraphicFramePr>
        <p:xfrm>
          <a:off x="1188720" y="1574801"/>
          <a:ext cx="9966960" cy="4433531"/>
        </p:xfrm>
        <a:graphic>
          <a:graphicData uri="http://schemas.openxmlformats.org/drawingml/2006/table">
            <a:tbl>
              <a:tblPr firstRow="1" bandRow="1">
                <a:tableStyleId>{16D9F66E-5EB9-4882-86FB-DCBF35E3C3E4}</a:tableStyleId>
              </a:tblPr>
              <a:tblGrid>
                <a:gridCol w="3322320">
                  <a:extLst>
                    <a:ext uri="{9D8B030D-6E8A-4147-A177-3AD203B41FA5}">
                      <a16:colId xmlns:a16="http://schemas.microsoft.com/office/drawing/2014/main" val="2879628197"/>
                    </a:ext>
                  </a:extLst>
                </a:gridCol>
                <a:gridCol w="3322320">
                  <a:extLst>
                    <a:ext uri="{9D8B030D-6E8A-4147-A177-3AD203B41FA5}">
                      <a16:colId xmlns:a16="http://schemas.microsoft.com/office/drawing/2014/main" val="2729115454"/>
                    </a:ext>
                  </a:extLst>
                </a:gridCol>
                <a:gridCol w="3322320">
                  <a:extLst>
                    <a:ext uri="{9D8B030D-6E8A-4147-A177-3AD203B41FA5}">
                      <a16:colId xmlns:a16="http://schemas.microsoft.com/office/drawing/2014/main" val="2167425043"/>
                    </a:ext>
                  </a:extLst>
                </a:gridCol>
              </a:tblGrid>
              <a:tr h="862143">
                <a:tc>
                  <a:txBody>
                    <a:bodyPr/>
                    <a:lstStyle/>
                    <a:p>
                      <a:pPr algn="ctr"/>
                      <a:r>
                        <a:rPr lang="en-GB" sz="2800" b="0" dirty="0">
                          <a:latin typeface="Arial" panose="020B0604020202020204" pitchFamily="34" charset="0"/>
                          <a:cs typeface="Arial" panose="020B0604020202020204" pitchFamily="34" charset="0"/>
                        </a:rPr>
                        <a:t>Attention to detail</a:t>
                      </a:r>
                    </a:p>
                  </a:txBody>
                  <a:tcPr/>
                </a:tc>
                <a:tc>
                  <a:txBody>
                    <a:bodyPr/>
                    <a:lstStyle/>
                    <a:p>
                      <a:pPr algn="ctr"/>
                      <a:r>
                        <a:rPr lang="en-GB" sz="2800" b="0" dirty="0">
                          <a:latin typeface="Arial" panose="020B0604020202020204" pitchFamily="34" charset="0"/>
                          <a:cs typeface="Arial" panose="020B0604020202020204" pitchFamily="34" charset="0"/>
                        </a:rPr>
                        <a:t>Methodical approach </a:t>
                      </a:r>
                    </a:p>
                  </a:txBody>
                  <a:tcPr/>
                </a:tc>
                <a:tc>
                  <a:txBody>
                    <a:bodyPr/>
                    <a:lstStyle/>
                    <a:p>
                      <a:pPr algn="ctr"/>
                      <a:r>
                        <a:rPr lang="en-GB" sz="2800" b="0" dirty="0">
                          <a:latin typeface="Arial" panose="020B0604020202020204" pitchFamily="34" charset="0"/>
                          <a:cs typeface="Arial" panose="020B0604020202020204" pitchFamily="34" charset="0"/>
                        </a:rPr>
                        <a:t>Deep focus</a:t>
                      </a:r>
                    </a:p>
                  </a:txBody>
                  <a:tcPr/>
                </a:tc>
                <a:extLst>
                  <a:ext uri="{0D108BD9-81ED-4DB2-BD59-A6C34878D82A}">
                    <a16:rowId xmlns:a16="http://schemas.microsoft.com/office/drawing/2014/main" val="1618068399"/>
                  </a:ext>
                </a:extLst>
              </a:tr>
              <a:tr h="978609">
                <a:tc>
                  <a:txBody>
                    <a:bodyPr/>
                    <a:lstStyle/>
                    <a:p>
                      <a:pPr algn="ctr"/>
                      <a:r>
                        <a:rPr lang="en-GB" sz="2800" b="0" dirty="0">
                          <a:latin typeface="Arial" panose="020B0604020202020204" pitchFamily="34" charset="0"/>
                          <a:cs typeface="Arial" panose="020B0604020202020204" pitchFamily="34" charset="0"/>
                        </a:rPr>
                        <a:t>Unique approach</a:t>
                      </a:r>
                    </a:p>
                  </a:txBody>
                  <a:tcPr/>
                </a:tc>
                <a:tc>
                  <a:txBody>
                    <a:bodyPr/>
                    <a:lstStyle/>
                    <a:p>
                      <a:pPr algn="ctr"/>
                      <a:r>
                        <a:rPr lang="en-GB" sz="2800" b="0" dirty="0">
                          <a:latin typeface="Arial" panose="020B0604020202020204" pitchFamily="34" charset="0"/>
                          <a:cs typeface="Arial" panose="020B0604020202020204" pitchFamily="34" charset="0"/>
                        </a:rPr>
                        <a:t>Creativity</a:t>
                      </a:r>
                    </a:p>
                  </a:txBody>
                  <a:tcPr/>
                </a:tc>
                <a:tc>
                  <a:txBody>
                    <a:bodyPr/>
                    <a:lstStyle/>
                    <a:p>
                      <a:pPr algn="ctr"/>
                      <a:r>
                        <a:rPr lang="en-GB" sz="2800" b="0" dirty="0">
                          <a:latin typeface="Arial" panose="020B0604020202020204" pitchFamily="34" charset="0"/>
                          <a:cs typeface="Arial" panose="020B0604020202020204" pitchFamily="34" charset="0"/>
                        </a:rPr>
                        <a:t>Observational skills</a:t>
                      </a:r>
                    </a:p>
                  </a:txBody>
                  <a:tcPr/>
                </a:tc>
                <a:extLst>
                  <a:ext uri="{0D108BD9-81ED-4DB2-BD59-A6C34878D82A}">
                    <a16:rowId xmlns:a16="http://schemas.microsoft.com/office/drawing/2014/main" val="3985368584"/>
                  </a:ext>
                </a:extLst>
              </a:tr>
              <a:tr h="1138442">
                <a:tc>
                  <a:txBody>
                    <a:bodyPr/>
                    <a:lstStyle/>
                    <a:p>
                      <a:pPr algn="ctr"/>
                      <a:r>
                        <a:rPr lang="en-GB" sz="2800" b="0" dirty="0">
                          <a:latin typeface="Arial" panose="020B0604020202020204" pitchFamily="34" charset="0"/>
                          <a:cs typeface="Arial" panose="020B0604020202020204" pitchFamily="34" charset="0"/>
                        </a:rPr>
                        <a:t>Memory for facts</a:t>
                      </a:r>
                    </a:p>
                  </a:txBody>
                  <a:tcPr/>
                </a:tc>
                <a:tc>
                  <a:txBody>
                    <a:bodyPr/>
                    <a:lstStyle/>
                    <a:p>
                      <a:pPr algn="ctr"/>
                      <a:r>
                        <a:rPr lang="en-GB" sz="2800" b="0" dirty="0">
                          <a:latin typeface="Arial" panose="020B0604020202020204" pitchFamily="34" charset="0"/>
                          <a:cs typeface="Arial" panose="020B0604020202020204" pitchFamily="34" charset="0"/>
                        </a:rPr>
                        <a:t>Determination </a:t>
                      </a:r>
                    </a:p>
                  </a:txBody>
                  <a:tcPr/>
                </a:tc>
                <a:tc>
                  <a:txBody>
                    <a:bodyPr/>
                    <a:lstStyle/>
                    <a:p>
                      <a:pPr algn="ctr"/>
                      <a:r>
                        <a:rPr lang="en-GB" sz="2800" b="0" dirty="0">
                          <a:latin typeface="Arial" panose="020B0604020202020204" pitchFamily="34" charset="0"/>
                          <a:cs typeface="Arial" panose="020B0604020202020204" pitchFamily="34" charset="0"/>
                        </a:rPr>
                        <a:t>Visual skills</a:t>
                      </a:r>
                    </a:p>
                  </a:txBody>
                  <a:tcPr/>
                </a:tc>
                <a:extLst>
                  <a:ext uri="{0D108BD9-81ED-4DB2-BD59-A6C34878D82A}">
                    <a16:rowId xmlns:a16="http://schemas.microsoft.com/office/drawing/2014/main" val="2792348500"/>
                  </a:ext>
                </a:extLst>
              </a:tr>
              <a:tr h="1250558">
                <a:tc>
                  <a:txBody>
                    <a:bodyPr/>
                    <a:lstStyle/>
                    <a:p>
                      <a:pPr algn="ctr"/>
                      <a:r>
                        <a:rPr lang="en-GB" sz="2800" b="0" dirty="0">
                          <a:latin typeface="Arial" panose="020B0604020202020204" pitchFamily="34" charset="0"/>
                          <a:cs typeface="Arial" panose="020B0604020202020204" pitchFamily="34" charset="0"/>
                        </a:rPr>
                        <a:t>Accepting of difference </a:t>
                      </a:r>
                    </a:p>
                    <a:p>
                      <a:pPr algn="ctr"/>
                      <a:endParaRPr lang="en-GB" sz="2800" b="0" dirty="0">
                        <a:latin typeface="Arial" panose="020B0604020202020204" pitchFamily="34" charset="0"/>
                        <a:cs typeface="Arial" panose="020B0604020202020204" pitchFamily="34" charset="0"/>
                      </a:endParaRPr>
                    </a:p>
                  </a:txBody>
                  <a:tcPr/>
                </a:tc>
                <a:tc>
                  <a:txBody>
                    <a:bodyPr/>
                    <a:lstStyle/>
                    <a:p>
                      <a:pPr algn="ctr"/>
                      <a:r>
                        <a:rPr lang="en-GB" sz="2800" b="0" dirty="0">
                          <a:latin typeface="Arial" panose="020B0604020202020204" pitchFamily="34" charset="0"/>
                          <a:cs typeface="Arial" panose="020B0604020202020204" pitchFamily="34" charset="0"/>
                        </a:rPr>
                        <a:t>Honesty and loyalty</a:t>
                      </a:r>
                    </a:p>
                  </a:txBody>
                  <a:tcPr/>
                </a:tc>
                <a:tc>
                  <a:txBody>
                    <a:bodyPr/>
                    <a:lstStyle/>
                    <a:p>
                      <a:pPr algn="ctr"/>
                      <a:r>
                        <a:rPr lang="en-GB" sz="2800" b="0" dirty="0">
                          <a:latin typeface="Arial" panose="020B0604020202020204" pitchFamily="34" charset="0"/>
                          <a:cs typeface="Arial" panose="020B0604020202020204" pitchFamily="34" charset="0"/>
                        </a:rPr>
                        <a:t>In-depth knowledge </a:t>
                      </a:r>
                    </a:p>
                  </a:txBody>
                  <a:tcPr/>
                </a:tc>
                <a:extLst>
                  <a:ext uri="{0D108BD9-81ED-4DB2-BD59-A6C34878D82A}">
                    <a16:rowId xmlns:a16="http://schemas.microsoft.com/office/drawing/2014/main" val="1233923214"/>
                  </a:ext>
                </a:extLst>
              </a:tr>
            </a:tbl>
          </a:graphicData>
        </a:graphic>
      </p:graphicFrame>
      <p:pic>
        <p:nvPicPr>
          <p:cNvPr id="9" name="Graphic 8" descr="Brainstorm outline">
            <a:extLst>
              <a:ext uri="{FF2B5EF4-FFF2-40B4-BE49-F238E27FC236}">
                <a16:creationId xmlns:a16="http://schemas.microsoft.com/office/drawing/2014/main" id="{D95B3C73-EDFD-A188-22E9-0F08A95BD8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885" y="3911601"/>
            <a:ext cx="914400" cy="914400"/>
          </a:xfrm>
          <a:prstGeom prst="rect">
            <a:avLst/>
          </a:prstGeom>
        </p:spPr>
      </p:pic>
      <p:pic>
        <p:nvPicPr>
          <p:cNvPr id="11" name="Graphic 10" descr="Person with idea outline">
            <a:extLst>
              <a:ext uri="{FF2B5EF4-FFF2-40B4-BE49-F238E27FC236}">
                <a16:creationId xmlns:a16="http://schemas.microsoft.com/office/drawing/2014/main" id="{ECDE647C-4C21-0037-A49A-33B2ACE3110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68540" y="137795"/>
            <a:ext cx="1249680" cy="1249680"/>
          </a:xfrm>
          <a:prstGeom prst="rect">
            <a:avLst/>
          </a:prstGeom>
        </p:spPr>
      </p:pic>
      <p:pic>
        <p:nvPicPr>
          <p:cNvPr id="13" name="Graphic 12" descr="Magnifying glass outline">
            <a:extLst>
              <a:ext uri="{FF2B5EF4-FFF2-40B4-BE49-F238E27FC236}">
                <a16:creationId xmlns:a16="http://schemas.microsoft.com/office/drawing/2014/main" id="{AFEE1B7E-73D8-D1B1-5253-934DEA0C0F7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155680" y="5810885"/>
            <a:ext cx="731520" cy="731520"/>
          </a:xfrm>
          <a:prstGeom prst="rect">
            <a:avLst/>
          </a:prstGeom>
        </p:spPr>
      </p:pic>
      <p:pic>
        <p:nvPicPr>
          <p:cNvPr id="15" name="Graphic 14" descr="Lightbulb outline">
            <a:extLst>
              <a:ext uri="{FF2B5EF4-FFF2-40B4-BE49-F238E27FC236}">
                <a16:creationId xmlns:a16="http://schemas.microsoft.com/office/drawing/2014/main" id="{7A8423B7-469D-7BA7-887E-4138CFD1CE4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885" y="1387475"/>
            <a:ext cx="914400" cy="914400"/>
          </a:xfrm>
          <a:prstGeom prst="rect">
            <a:avLst/>
          </a:prstGeom>
        </p:spPr>
      </p:pic>
    </p:spTree>
    <p:extLst>
      <p:ext uri="{BB962C8B-B14F-4D97-AF65-F5344CB8AC3E}">
        <p14:creationId xmlns:p14="http://schemas.microsoft.com/office/powerpoint/2010/main" val="2571727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hand with a drop of water&#10;&#10;Description automatically generated">
            <a:extLst>
              <a:ext uri="{FF2B5EF4-FFF2-40B4-BE49-F238E27FC236}">
                <a16:creationId xmlns:a16="http://schemas.microsoft.com/office/drawing/2014/main" id="{C348913F-CB4F-B7D8-9CF2-B9DBA8B62F6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7252" b="97710" l="3788" r="98485">
                        <a14:foregroundMark x1="8333" y1="78626" x2="8333" y2="78626"/>
                        <a14:foregroundMark x1="12121" y1="70992" x2="12121" y2="70992"/>
                        <a14:foregroundMark x1="44697" y1="68702" x2="44697" y2="68702"/>
                        <a14:foregroundMark x1="69697" y1="75573" x2="69697" y2="75573"/>
                        <a14:foregroundMark x1="67424" y1="80916" x2="67424" y2="80916"/>
                        <a14:foregroundMark x1="65152" y1="80153" x2="65152" y2="80153"/>
                        <a14:foregroundMark x1="64394" y1="77099" x2="80303" y2="70992"/>
                        <a14:foregroundMark x1="80303" y1="70992" x2="90909" y2="61069"/>
                        <a14:foregroundMark x1="90909" y1="61069" x2="72727" y2="70992"/>
                        <a14:foregroundMark x1="72727" y1="70992" x2="71212" y2="72519"/>
                        <a14:foregroundMark x1="84848" y1="66412" x2="65909" y2="86260"/>
                        <a14:foregroundMark x1="65909" y1="86260" x2="39394" y2="93893"/>
                        <a14:foregroundMark x1="39394" y1="93893" x2="758" y2="87023"/>
                        <a14:foregroundMark x1="758" y1="87023" x2="8333" y2="71756"/>
                        <a14:foregroundMark x1="8333" y1="71756" x2="21970" y2="65649"/>
                        <a14:foregroundMark x1="21970" y1="65649" x2="50000" y2="64122"/>
                        <a14:foregroundMark x1="50000" y1="64122" x2="68939" y2="66412"/>
                        <a14:foregroundMark x1="68939" y1="66412" x2="87121" y2="63359"/>
                        <a14:foregroundMark x1="87121" y1="63359" x2="98485" y2="71756"/>
                        <a14:foregroundMark x1="98485" y1="71756" x2="90152" y2="82443"/>
                        <a14:foregroundMark x1="66667" y1="97710" x2="89394" y2="82443"/>
                        <a14:foregroundMark x1="89394" y1="82443" x2="48485" y2="69466"/>
                        <a14:foregroundMark x1="48485" y1="69466" x2="29545" y2="73282"/>
                        <a14:foregroundMark x1="29545" y1="73282" x2="62879" y2="93893"/>
                        <a14:foregroundMark x1="62879" y1="93893" x2="78788" y2="95420"/>
                        <a14:foregroundMark x1="95455" y1="81679" x2="92424" y2="58779"/>
                        <a14:foregroundMark x1="92424" y1="58779" x2="78030" y2="57252"/>
                        <a14:foregroundMark x1="78030" y1="57252" x2="91667" y2="70992"/>
                        <a14:foregroundMark x1="91667" y1="70992" x2="93939" y2="70992"/>
                        <a14:foregroundMark x1="93182" y1="93130" x2="93182" y2="93130"/>
                        <a14:foregroundMark x1="13636" y1="82443" x2="3788" y2="67176"/>
                        <a14:foregroundMark x1="3788" y1="67176" x2="10606" y2="87023"/>
                        <a14:foregroundMark x1="10606" y1="87023" x2="18939" y2="88550"/>
                        <a14:foregroundMark x1="18182" y1="97710" x2="18182" y2="97710"/>
                        <a14:backgroundMark x1="52797" y1="59542" x2="53132" y2="59542"/>
                      </a14:backgroundRemoval>
                    </a14:imgEffect>
                  </a14:imgLayer>
                </a14:imgProps>
              </a:ext>
              <a:ext uri="{28A0092B-C50C-407E-A947-70E740481C1C}">
                <a14:useLocalDpi xmlns:a14="http://schemas.microsoft.com/office/drawing/2010/main" val="0"/>
              </a:ext>
            </a:extLst>
          </a:blip>
          <a:srcRect t="56393" b="1"/>
          <a:stretch/>
        </p:blipFill>
        <p:spPr>
          <a:xfrm>
            <a:off x="7710637" y="4030669"/>
            <a:ext cx="2943186" cy="1273669"/>
          </a:xfrm>
          <a:prstGeom prst="rect">
            <a:avLst/>
          </a:prstGeom>
        </p:spPr>
      </p:pic>
      <p:sp>
        <p:nvSpPr>
          <p:cNvPr id="2" name="Text Placeholder 1">
            <a:extLst>
              <a:ext uri="{FF2B5EF4-FFF2-40B4-BE49-F238E27FC236}">
                <a16:creationId xmlns:a16="http://schemas.microsoft.com/office/drawing/2014/main" id="{4564842F-9C30-211C-3EDC-BAA2FEC98EB9}"/>
              </a:ext>
            </a:extLst>
          </p:cNvPr>
          <p:cNvSpPr>
            <a:spLocks noGrp="1"/>
          </p:cNvSpPr>
          <p:nvPr>
            <p:ph type="body" idx="1"/>
          </p:nvPr>
        </p:nvSpPr>
        <p:spPr>
          <a:xfrm>
            <a:off x="831850" y="1802295"/>
            <a:ext cx="5568950" cy="4287355"/>
          </a:xfrm>
        </p:spPr>
        <p:txBody>
          <a:bodyPr/>
          <a:lstStyle/>
          <a:p>
            <a:pPr algn="ctr"/>
            <a:r>
              <a:rPr lang="en-GB" sz="2800" kern="0" dirty="0">
                <a:effectLst/>
                <a:latin typeface="Arial" panose="020B0604020202020204" pitchFamily="34" charset="0"/>
                <a:ea typeface="Calibri" panose="020F0502020204030204" pitchFamily="34" charset="0"/>
              </a:rPr>
              <a:t>The Needs Led Approach is a holistic approach to supporting families in a creative and empowered way. We want to work in partnership between education, health and families to improve outcomes and experiences for children and young people who may be neurodivergent.</a:t>
            </a:r>
          </a:p>
          <a:p>
            <a:endParaRPr lang="en-GB" sz="1800" kern="0" dirty="0">
              <a:latin typeface="Calibri" panose="020F0502020204030204" pitchFamily="34" charset="0"/>
              <a:ea typeface="Calibri" panose="020F0502020204030204" pitchFamily="34" charset="0"/>
            </a:endParaRPr>
          </a:p>
        </p:txBody>
      </p:sp>
      <p:sp>
        <p:nvSpPr>
          <p:cNvPr id="3" name="Title 2">
            <a:extLst>
              <a:ext uri="{FF2B5EF4-FFF2-40B4-BE49-F238E27FC236}">
                <a16:creationId xmlns:a16="http://schemas.microsoft.com/office/drawing/2014/main" id="{FC91EE83-484F-4906-B564-C61D2B8885E3}"/>
              </a:ext>
            </a:extLst>
          </p:cNvPr>
          <p:cNvSpPr>
            <a:spLocks noGrp="1"/>
          </p:cNvSpPr>
          <p:nvPr>
            <p:ph type="title"/>
          </p:nvPr>
        </p:nvSpPr>
        <p:spPr/>
        <p:txBody>
          <a:bodyPr/>
          <a:lstStyle/>
          <a:p>
            <a:r>
              <a:rPr lang="en-GB" dirty="0"/>
              <a:t>A New Approach</a:t>
            </a:r>
          </a:p>
        </p:txBody>
      </p:sp>
      <p:pic>
        <p:nvPicPr>
          <p:cNvPr id="7" name="Picture 6" descr="A white circle in the sky&#10;&#10;Description automatically generated">
            <a:extLst>
              <a:ext uri="{FF2B5EF4-FFF2-40B4-BE49-F238E27FC236}">
                <a16:creationId xmlns:a16="http://schemas.microsoft.com/office/drawing/2014/main" id="{3ABDEE47-BDC7-CE2A-1F26-2E8B41CD5F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95429" y="2295703"/>
            <a:ext cx="1933092" cy="1918447"/>
          </a:xfrm>
          <a:prstGeom prst="rect">
            <a:avLst/>
          </a:prstGeom>
        </p:spPr>
      </p:pic>
    </p:spTree>
    <p:extLst>
      <p:ext uri="{BB962C8B-B14F-4D97-AF65-F5344CB8AC3E}">
        <p14:creationId xmlns:p14="http://schemas.microsoft.com/office/powerpoint/2010/main" val="191394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416169" y="0"/>
            <a:ext cx="9311640" cy="1325563"/>
          </a:xfrm>
        </p:spPr>
        <p:txBody>
          <a:bodyPr/>
          <a:lstStyle/>
          <a:p>
            <a:r>
              <a:rPr lang="en-GB" dirty="0"/>
              <a:t>Possible ND Needs</a:t>
            </a:r>
          </a:p>
        </p:txBody>
      </p:sp>
      <p:graphicFrame>
        <p:nvGraphicFramePr>
          <p:cNvPr id="4" name="Table 3">
            <a:extLst>
              <a:ext uri="{FF2B5EF4-FFF2-40B4-BE49-F238E27FC236}">
                <a16:creationId xmlns:a16="http://schemas.microsoft.com/office/drawing/2014/main" id="{C5A960BF-1841-2742-A1A5-ED8485058FF8}"/>
              </a:ext>
            </a:extLst>
          </p:cNvPr>
          <p:cNvGraphicFramePr>
            <a:graphicFrameLocks noGrp="1"/>
          </p:cNvGraphicFramePr>
          <p:nvPr>
            <p:extLst>
              <p:ext uri="{D42A27DB-BD31-4B8C-83A1-F6EECF244321}">
                <p14:modId xmlns:p14="http://schemas.microsoft.com/office/powerpoint/2010/main" val="3315595189"/>
              </p:ext>
            </p:extLst>
          </p:nvPr>
        </p:nvGraphicFramePr>
        <p:xfrm>
          <a:off x="316523" y="1172308"/>
          <a:ext cx="11558954" cy="5093947"/>
        </p:xfrm>
        <a:graphic>
          <a:graphicData uri="http://schemas.openxmlformats.org/drawingml/2006/table">
            <a:tbl>
              <a:tblPr firstRow="1" bandRow="1">
                <a:tableStyleId>{5C22544A-7EE6-4342-B048-85BDC9FD1C3A}</a:tableStyleId>
              </a:tblPr>
              <a:tblGrid>
                <a:gridCol w="1828800">
                  <a:extLst>
                    <a:ext uri="{9D8B030D-6E8A-4147-A177-3AD203B41FA5}">
                      <a16:colId xmlns:a16="http://schemas.microsoft.com/office/drawing/2014/main" val="1637091409"/>
                    </a:ext>
                  </a:extLst>
                </a:gridCol>
                <a:gridCol w="4525108">
                  <a:extLst>
                    <a:ext uri="{9D8B030D-6E8A-4147-A177-3AD203B41FA5}">
                      <a16:colId xmlns:a16="http://schemas.microsoft.com/office/drawing/2014/main" val="3839428151"/>
                    </a:ext>
                  </a:extLst>
                </a:gridCol>
                <a:gridCol w="5205046">
                  <a:extLst>
                    <a:ext uri="{9D8B030D-6E8A-4147-A177-3AD203B41FA5}">
                      <a16:colId xmlns:a16="http://schemas.microsoft.com/office/drawing/2014/main" val="15314216"/>
                    </a:ext>
                  </a:extLst>
                </a:gridCol>
              </a:tblGrid>
              <a:tr h="623030">
                <a:tc>
                  <a:txBody>
                    <a:bodyPr/>
                    <a:lstStyle/>
                    <a:p>
                      <a:r>
                        <a:rPr lang="en-GB" sz="2000" dirty="0"/>
                        <a:t>What do you notice?</a:t>
                      </a:r>
                    </a:p>
                  </a:txBody>
                  <a:tcPr/>
                </a:tc>
                <a:tc>
                  <a:txBody>
                    <a:bodyPr/>
                    <a:lstStyle/>
                    <a:p>
                      <a:r>
                        <a:rPr lang="en-GB" sz="2000" dirty="0"/>
                        <a:t>What’s the experience?</a:t>
                      </a:r>
                    </a:p>
                  </a:txBody>
                  <a:tcPr/>
                </a:tc>
                <a:tc>
                  <a:txBody>
                    <a:bodyPr/>
                    <a:lstStyle/>
                    <a:p>
                      <a:r>
                        <a:rPr lang="en-GB" sz="2000" dirty="0"/>
                        <a:t>What’s the need?</a:t>
                      </a:r>
                    </a:p>
                  </a:txBody>
                  <a:tcPr/>
                </a:tc>
                <a:extLst>
                  <a:ext uri="{0D108BD9-81ED-4DB2-BD59-A6C34878D82A}">
                    <a16:rowId xmlns:a16="http://schemas.microsoft.com/office/drawing/2014/main" val="4026247219"/>
                  </a:ext>
                </a:extLst>
              </a:tr>
              <a:tr h="1162027">
                <a:tc>
                  <a:txBody>
                    <a:bodyPr/>
                    <a:lstStyle/>
                    <a:p>
                      <a:r>
                        <a:rPr lang="en-GB" dirty="0"/>
                        <a:t>Stammering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‘Being around so many amazing people who stammer has made me question why I was so ashamed of my speech.’ </a:t>
                      </a:r>
                      <a:r>
                        <a:rPr lang="en-GB" sz="1400" b="0" i="0" kern="1200" dirty="0">
                          <a:solidFill>
                            <a:schemeClr val="dk1"/>
                          </a:solidFill>
                          <a:effectLst/>
                          <a:latin typeface="+mn-lt"/>
                          <a:ea typeface="+mn-ea"/>
                          <a:cs typeface="+mn-cs"/>
                        </a:rPr>
                        <a:t>(</a:t>
                      </a:r>
                      <a:r>
                        <a:rPr lang="en-GB" sz="1400" b="0" i="0" kern="1200" dirty="0" err="1">
                          <a:solidFill>
                            <a:schemeClr val="dk1"/>
                          </a:solidFill>
                          <a:effectLst/>
                          <a:latin typeface="+mn-lt"/>
                          <a:ea typeface="+mn-ea"/>
                          <a:cs typeface="+mn-cs"/>
                        </a:rPr>
                        <a:t>Liss</a:t>
                      </a:r>
                      <a:r>
                        <a:rPr lang="en-GB" sz="1400" b="0" i="0" kern="1200" dirty="0">
                          <a:solidFill>
                            <a:schemeClr val="dk1"/>
                          </a:solidFill>
                          <a:effectLst/>
                          <a:latin typeface="+mn-lt"/>
                          <a:ea typeface="+mn-ea"/>
                          <a:cs typeface="+mn-cs"/>
                        </a:rPr>
                        <a:t> from the Youth Exchange Project, </a:t>
                      </a:r>
                      <a:r>
                        <a:rPr lang="en-GB" sz="1400" b="0" i="0" kern="1200" dirty="0" err="1">
                          <a:solidFill>
                            <a:schemeClr val="dk1"/>
                          </a:solidFill>
                          <a:effectLst/>
                          <a:latin typeface="+mn-lt"/>
                          <a:ea typeface="+mn-ea"/>
                          <a:cs typeface="+mn-cs"/>
                        </a:rPr>
                        <a:t>Stamma</a:t>
                      </a:r>
                      <a:r>
                        <a:rPr lang="en-GB" sz="1400" b="0" i="0" kern="1200" dirty="0">
                          <a:solidFill>
                            <a:schemeClr val="dk1"/>
                          </a:solidFill>
                          <a:effectLst/>
                          <a:latin typeface="+mn-lt"/>
                          <a:ea typeface="+mn-ea"/>
                          <a:cs typeface="+mn-cs"/>
                        </a:rPr>
                        <a:t>)</a:t>
                      </a:r>
                      <a:endParaRPr lang="en-GB" sz="1400" dirty="0"/>
                    </a:p>
                  </a:txBody>
                  <a:tcPr/>
                </a:tc>
                <a:tc>
                  <a:txBody>
                    <a:bodyPr/>
                    <a:lstStyle/>
                    <a:p>
                      <a:r>
                        <a:rPr lang="en-GB" dirty="0"/>
                        <a:t>Help me stop feeling ashamed of the way I talk.</a:t>
                      </a:r>
                    </a:p>
                  </a:txBody>
                  <a:tcPr/>
                </a:tc>
                <a:extLst>
                  <a:ext uri="{0D108BD9-81ED-4DB2-BD59-A6C34878D82A}">
                    <a16:rowId xmlns:a16="http://schemas.microsoft.com/office/drawing/2014/main" val="2444325448"/>
                  </a:ext>
                </a:extLst>
              </a:tr>
              <a:tr h="623030">
                <a:tc>
                  <a:txBody>
                    <a:bodyPr/>
                    <a:lstStyle/>
                    <a:p>
                      <a:r>
                        <a:rPr lang="en-GB" dirty="0"/>
                        <a:t>Reduced eye contact</a:t>
                      </a:r>
                    </a:p>
                  </a:txBody>
                  <a:tcPr/>
                </a:tc>
                <a:tc>
                  <a:txBody>
                    <a:bodyPr/>
                    <a:lstStyle/>
                    <a:p>
                      <a:r>
                        <a:rPr lang="en-GB" dirty="0"/>
                        <a:t>‘My child doesn’t look at me. I don’t feel like we have a connection. It’s really hard’. </a:t>
                      </a:r>
                      <a:r>
                        <a:rPr lang="en-GB" sz="1400" b="0" i="0" kern="1200" dirty="0">
                          <a:solidFill>
                            <a:schemeClr val="dk1"/>
                          </a:solidFill>
                          <a:effectLst/>
                          <a:latin typeface="+mn-lt"/>
                          <a:ea typeface="+mn-ea"/>
                          <a:cs typeface="+mn-cs"/>
                        </a:rPr>
                        <a:t>(Parent during telephone consultation with ND Pathway)</a:t>
                      </a:r>
                      <a:endParaRPr lang="en-GB" dirty="0"/>
                    </a:p>
                  </a:txBody>
                  <a:tcPr/>
                </a:tc>
                <a:tc>
                  <a:txBody>
                    <a:bodyPr/>
                    <a:lstStyle/>
                    <a:p>
                      <a:r>
                        <a:rPr lang="en-GB" dirty="0"/>
                        <a:t>Help me find other ways of connecting with my child. </a:t>
                      </a:r>
                    </a:p>
                  </a:txBody>
                  <a:tcPr/>
                </a:tc>
                <a:extLst>
                  <a:ext uri="{0D108BD9-81ED-4DB2-BD59-A6C34878D82A}">
                    <a16:rowId xmlns:a16="http://schemas.microsoft.com/office/drawing/2014/main" val="3621545570"/>
                  </a:ext>
                </a:extLst>
              </a:tr>
              <a:tr h="623030">
                <a:tc>
                  <a:txBody>
                    <a:bodyPr/>
                    <a:lstStyle/>
                    <a:p>
                      <a:r>
                        <a:rPr lang="en-GB" dirty="0"/>
                        <a:t>Solitary play at breaktime</a:t>
                      </a:r>
                    </a:p>
                  </a:txBody>
                  <a:tcPr/>
                </a:tc>
                <a:tc>
                  <a:txBody>
                    <a:bodyPr/>
                    <a:lstStyle/>
                    <a:p>
                      <a:r>
                        <a:rPr lang="en-GB" dirty="0"/>
                        <a:t>‘I’ve seen my child during playtime if I’ve been walking past school. He’s always by himself. It breaks my heart’ </a:t>
                      </a:r>
                      <a:r>
                        <a:rPr lang="en-GB" sz="1400" b="0" i="0" kern="1200" dirty="0">
                          <a:solidFill>
                            <a:schemeClr val="dk1"/>
                          </a:solidFill>
                          <a:effectLst/>
                          <a:latin typeface="+mn-lt"/>
                          <a:ea typeface="+mn-ea"/>
                          <a:cs typeface="+mn-cs"/>
                        </a:rPr>
                        <a:t>(Parent during telephone consultation with ND Pathway)</a:t>
                      </a:r>
                      <a:endParaRPr lang="en-GB" dirty="0"/>
                    </a:p>
                  </a:txBody>
                  <a:tcPr/>
                </a:tc>
                <a:tc>
                  <a:txBody>
                    <a:bodyPr/>
                    <a:lstStyle/>
                    <a:p>
                      <a:r>
                        <a:rPr lang="en-GB" dirty="0"/>
                        <a:t>Help me understand that my child needs time alone in the busyness of the school day.</a:t>
                      </a:r>
                    </a:p>
                    <a:p>
                      <a:r>
                        <a:rPr lang="en-GB" dirty="0"/>
                        <a:t>Help my child join in with play if that’s what they want.</a:t>
                      </a:r>
                    </a:p>
                  </a:txBody>
                  <a:tcPr/>
                </a:tc>
                <a:extLst>
                  <a:ext uri="{0D108BD9-81ED-4DB2-BD59-A6C34878D82A}">
                    <a16:rowId xmlns:a16="http://schemas.microsoft.com/office/drawing/2014/main" val="2636272647"/>
                  </a:ext>
                </a:extLst>
              </a:tr>
              <a:tr h="623030">
                <a:tc>
                  <a:txBody>
                    <a:bodyPr/>
                    <a:lstStyle/>
                    <a:p>
                      <a:r>
                        <a:rPr lang="en-GB" dirty="0"/>
                        <a:t>Young person appears to be struggling to concentrate</a:t>
                      </a:r>
                    </a:p>
                  </a:txBody>
                  <a:tcPr/>
                </a:tc>
                <a:tc>
                  <a:txBody>
                    <a:bodyPr/>
                    <a:lstStyle/>
                    <a:p>
                      <a:r>
                        <a:rPr lang="en-GB" dirty="0"/>
                        <a:t>‘My teacher gets frustrated with me when she thinks I am not concentrating. I get frustrated too</a:t>
                      </a:r>
                      <a:r>
                        <a:rPr lang="en-GB" sz="1400" dirty="0"/>
                        <a:t>’. (Neurodivergent student from B&amp;NES Youth Forum Neurodiversity Campaign’)</a:t>
                      </a:r>
                      <a:endParaRPr lang="en-GB" dirty="0"/>
                    </a:p>
                  </a:txBody>
                  <a:tcPr/>
                </a:tc>
                <a:tc>
                  <a:txBody>
                    <a:bodyPr/>
                    <a:lstStyle/>
                    <a:p>
                      <a:r>
                        <a:rPr lang="en-GB" dirty="0"/>
                        <a:t>Don’t push me to work or get frustrated. If I appear to be very tired, I might need to rest my head on the desk to help me recharge. A quiet word asking if I want to talk might help me. </a:t>
                      </a:r>
                    </a:p>
                  </a:txBody>
                  <a:tcPr/>
                </a:tc>
                <a:extLst>
                  <a:ext uri="{0D108BD9-81ED-4DB2-BD59-A6C34878D82A}">
                    <a16:rowId xmlns:a16="http://schemas.microsoft.com/office/drawing/2014/main" val="3556132400"/>
                  </a:ext>
                </a:extLst>
              </a:tr>
            </a:tbl>
          </a:graphicData>
        </a:graphic>
      </p:graphicFrame>
    </p:spTree>
    <p:extLst>
      <p:ext uri="{BB962C8B-B14F-4D97-AF65-F5344CB8AC3E}">
        <p14:creationId xmlns:p14="http://schemas.microsoft.com/office/powerpoint/2010/main" val="1351289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683461" y="1390553"/>
            <a:ext cx="10825078" cy="1509713"/>
          </a:xfrm>
        </p:spPr>
        <p:txBody>
          <a:bodyPr>
            <a:noAutofit/>
          </a:bodyPr>
          <a:lstStyle/>
          <a:p>
            <a:br>
              <a:rPr lang="en-GB" sz="3600" dirty="0"/>
            </a:br>
            <a:br>
              <a:rPr lang="en-GB" sz="3600" dirty="0"/>
            </a:br>
            <a:r>
              <a:rPr lang="en-GB" sz="3600" dirty="0"/>
              <a:t>How to use the Needs Led Approach Kit</a:t>
            </a:r>
            <a:endParaRPr lang="en-GB" sz="3600" dirty="0">
              <a:latin typeface="Arial" panose="020B0604020202020204" pitchFamily="34" charset="0"/>
            </a:endParaRPr>
          </a:p>
        </p:txBody>
      </p:sp>
      <p:pic>
        <p:nvPicPr>
          <p:cNvPr id="3" name="Picture 2">
            <a:extLst>
              <a:ext uri="{FF2B5EF4-FFF2-40B4-BE49-F238E27FC236}">
                <a16:creationId xmlns:a16="http://schemas.microsoft.com/office/drawing/2014/main" id="{75091EAF-4955-BE43-671B-CE1FBF75C42D}"/>
              </a:ext>
            </a:extLst>
          </p:cNvPr>
          <p:cNvPicPr>
            <a:picLocks noChangeAspect="1"/>
          </p:cNvPicPr>
          <p:nvPr/>
        </p:nvPicPr>
        <p:blipFill>
          <a:blip r:embed="rId2"/>
          <a:stretch>
            <a:fillRect/>
          </a:stretch>
        </p:blipFill>
        <p:spPr>
          <a:xfrm>
            <a:off x="9660156" y="966811"/>
            <a:ext cx="1623305" cy="1568615"/>
          </a:xfrm>
          <a:prstGeom prst="rect">
            <a:avLst/>
          </a:prstGeom>
        </p:spPr>
      </p:pic>
      <p:sp>
        <p:nvSpPr>
          <p:cNvPr id="5" name="TextBox 4">
            <a:extLst>
              <a:ext uri="{FF2B5EF4-FFF2-40B4-BE49-F238E27FC236}">
                <a16:creationId xmlns:a16="http://schemas.microsoft.com/office/drawing/2014/main" id="{ED34EE9A-7D1E-E199-CFB6-D9A69C356C06}"/>
              </a:ext>
            </a:extLst>
          </p:cNvPr>
          <p:cNvSpPr txBox="1"/>
          <p:nvPr/>
        </p:nvSpPr>
        <p:spPr>
          <a:xfrm>
            <a:off x="586154" y="3203682"/>
            <a:ext cx="10322168" cy="754053"/>
          </a:xfrm>
          <a:prstGeom prst="rect">
            <a:avLst/>
          </a:prstGeom>
          <a:noFill/>
        </p:spPr>
        <p:txBody>
          <a:bodyPr wrap="square">
            <a:spAutoFit/>
          </a:bodyPr>
          <a:lstStyle/>
          <a:p>
            <a:r>
              <a:rPr lang="en-GB" sz="1800" i="1" dirty="0">
                <a:solidFill>
                  <a:schemeClr val="bg1"/>
                </a:solidFill>
                <a:effectLst/>
                <a:latin typeface="Arial" panose="020B0604020202020204" pitchFamily="34" charset="0"/>
                <a:ea typeface="Times New Roman" panose="02020603050405020304" pitchFamily="18" charset="0"/>
              </a:rPr>
              <a:t>‘</a:t>
            </a:r>
            <a:r>
              <a:rPr lang="en-GB" sz="2000" i="1" dirty="0">
                <a:solidFill>
                  <a:schemeClr val="bg1"/>
                </a:solidFill>
                <a:effectLst/>
                <a:latin typeface="Arial" panose="020B0604020202020204" pitchFamily="34" charset="0"/>
                <a:ea typeface="Times New Roman" panose="02020603050405020304" pitchFamily="18" charset="0"/>
              </a:rPr>
              <a:t>This helps us understand how we can meet need and changes the way we think</a:t>
            </a:r>
            <a:r>
              <a:rPr lang="en-GB" sz="2000" i="1" dirty="0">
                <a:solidFill>
                  <a:schemeClr val="bg1"/>
                </a:solidFill>
                <a:latin typeface="Arial" panose="020B0604020202020204" pitchFamily="34" charset="0"/>
                <a:ea typeface="Times New Roman" panose="02020603050405020304" pitchFamily="18" charset="0"/>
              </a:rPr>
              <a:t>’</a:t>
            </a:r>
          </a:p>
          <a:p>
            <a:endParaRPr lang="en-GB" sz="700" i="1" dirty="0">
              <a:solidFill>
                <a:schemeClr val="bg1"/>
              </a:solidFill>
              <a:latin typeface="Arial" panose="020B0604020202020204" pitchFamily="34" charset="0"/>
            </a:endParaRPr>
          </a:p>
          <a:p>
            <a:r>
              <a:rPr lang="en-GB" sz="1600" dirty="0">
                <a:solidFill>
                  <a:schemeClr val="bg1"/>
                </a:solidFill>
                <a:effectLst/>
                <a:latin typeface="Arial" panose="020B0604020202020204" pitchFamily="34" charset="0"/>
                <a:ea typeface="Times New Roman" panose="02020603050405020304" pitchFamily="18" charset="0"/>
              </a:rPr>
              <a:t>SENCo feedback from the pilot project- July 2024</a:t>
            </a:r>
            <a:endParaRPr lang="en-GB" sz="1600" i="1" dirty="0">
              <a:solidFill>
                <a:schemeClr val="bg1"/>
              </a:solidFill>
            </a:endParaRPr>
          </a:p>
        </p:txBody>
      </p:sp>
      <p:sp>
        <p:nvSpPr>
          <p:cNvPr id="7" name="TextBox 6">
            <a:extLst>
              <a:ext uri="{FF2B5EF4-FFF2-40B4-BE49-F238E27FC236}">
                <a16:creationId xmlns:a16="http://schemas.microsoft.com/office/drawing/2014/main" id="{41723C59-D2AB-DECB-1D3A-F8F59C583489}"/>
              </a:ext>
            </a:extLst>
          </p:cNvPr>
          <p:cNvSpPr txBox="1"/>
          <p:nvPr/>
        </p:nvSpPr>
        <p:spPr>
          <a:xfrm>
            <a:off x="586154" y="4432079"/>
            <a:ext cx="11019691" cy="2425921"/>
          </a:xfrm>
          <a:prstGeom prst="rect">
            <a:avLst/>
          </a:prstGeom>
          <a:noFill/>
        </p:spPr>
        <p:txBody>
          <a:bodyPr wrap="square">
            <a:spAutoFit/>
          </a:bodyPr>
          <a:lstStyle/>
          <a:p>
            <a:pPr>
              <a:lnSpc>
                <a:spcPct val="115000"/>
              </a:lnSpc>
              <a:spcAft>
                <a:spcPts val="800"/>
              </a:spcAft>
            </a:pPr>
            <a:r>
              <a:rPr lang="en-GB" sz="2000" i="1" kern="100" dirty="0">
                <a:solidFill>
                  <a:schemeClr val="bg1"/>
                </a:solidFill>
                <a:latin typeface="Arial" panose="020B0604020202020204" pitchFamily="34" charset="0"/>
                <a:ea typeface="Times New Roman" panose="02020603050405020304" pitchFamily="18" charset="0"/>
                <a:cs typeface="Arial" panose="020B0604020202020204" pitchFamily="34" charset="0"/>
              </a:rPr>
              <a:t>[the Needs Led Profile] o</a:t>
            </a:r>
            <a:r>
              <a:rPr lang="en-GB" sz="2000"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pened my eyes to so many areas ….that were actually possibly neurodivergent traits; things I had never even realised and things </a:t>
            </a:r>
            <a:r>
              <a:rPr lang="en-GB" sz="2000" i="1" kern="100" dirty="0">
                <a:solidFill>
                  <a:schemeClr val="bg1"/>
                </a:solidFill>
                <a:latin typeface="Arial" panose="020B0604020202020204" pitchFamily="34" charset="0"/>
                <a:ea typeface="Times New Roman" panose="02020603050405020304" pitchFamily="18" charset="0"/>
                <a:cs typeface="Arial" panose="020B0604020202020204" pitchFamily="34" charset="0"/>
              </a:rPr>
              <a:t>I</a:t>
            </a:r>
            <a:r>
              <a:rPr lang="en-GB" sz="2000"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had never understood that were now making sense’</a:t>
            </a:r>
          </a:p>
          <a:p>
            <a:pPr>
              <a:lnSpc>
                <a:spcPct val="115000"/>
              </a:lnSpc>
              <a:spcAft>
                <a:spcPts val="800"/>
              </a:spcAft>
            </a:pPr>
            <a:r>
              <a:rPr lang="en-GB" sz="2000"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GB" sz="1600" dirty="0">
                <a:solidFill>
                  <a:schemeClr val="bg1"/>
                </a:solidFill>
                <a:effectLst/>
                <a:latin typeface="Arial" panose="020B0604020202020204" pitchFamily="34" charset="0"/>
                <a:ea typeface="Times New Roman" panose="02020603050405020304" pitchFamily="18" charset="0"/>
              </a:rPr>
              <a:t>Parent carer feedback from the pilot project- October 2024</a:t>
            </a:r>
            <a:endParaRPr lang="en-GB" sz="1600" i="1" dirty="0">
              <a:solidFill>
                <a:schemeClr val="bg1"/>
              </a:solidFill>
            </a:endParaRPr>
          </a:p>
          <a:p>
            <a:pPr>
              <a:lnSpc>
                <a:spcPct val="115000"/>
              </a:lnSpc>
              <a:spcAft>
                <a:spcPts val="800"/>
              </a:spcAft>
            </a:pPr>
            <a:endParaRPr lang="en-GB" i="1" kern="1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800"/>
              </a:spcAft>
            </a:pPr>
            <a:endParaRPr lang="en-GB"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04509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0DB7B-D9DD-D88B-D60E-E4E506877602}"/>
              </a:ext>
            </a:extLst>
          </p:cNvPr>
          <p:cNvSpPr>
            <a:spLocks noGrp="1"/>
          </p:cNvSpPr>
          <p:nvPr>
            <p:ph type="title"/>
          </p:nvPr>
        </p:nvSpPr>
        <p:spPr>
          <a:xfrm>
            <a:off x="496556" y="141496"/>
            <a:ext cx="9311640" cy="1325563"/>
          </a:xfrm>
        </p:spPr>
        <p:txBody>
          <a:bodyPr/>
          <a:lstStyle/>
          <a:p>
            <a:r>
              <a:rPr lang="en-GB" b="1" dirty="0"/>
              <a:t>Aims of Using the Needs Led Approach</a:t>
            </a:r>
          </a:p>
        </p:txBody>
      </p:sp>
      <p:sp>
        <p:nvSpPr>
          <p:cNvPr id="3" name="Content Placeholder 2">
            <a:extLst>
              <a:ext uri="{FF2B5EF4-FFF2-40B4-BE49-F238E27FC236}">
                <a16:creationId xmlns:a16="http://schemas.microsoft.com/office/drawing/2014/main" id="{F59F34E7-8E32-234B-A3C0-64DBC4BAC380}"/>
              </a:ext>
            </a:extLst>
          </p:cNvPr>
          <p:cNvSpPr>
            <a:spLocks noGrp="1"/>
          </p:cNvSpPr>
          <p:nvPr>
            <p:ph idx="1"/>
          </p:nvPr>
        </p:nvSpPr>
        <p:spPr>
          <a:xfrm>
            <a:off x="612949" y="1467059"/>
            <a:ext cx="6802735" cy="4709904"/>
          </a:xfrm>
        </p:spPr>
        <p:txBody>
          <a:bodyPr>
            <a:normAutofit/>
          </a:bodyPr>
          <a:lstStyle/>
          <a:p>
            <a:r>
              <a:rPr lang="en-GB" sz="2400" dirty="0">
                <a:latin typeface="Arial" panose="020B0604020202020204" pitchFamily="34" charset="0"/>
              </a:rPr>
              <a:t>A different approach to identification of needs</a:t>
            </a:r>
          </a:p>
          <a:p>
            <a:r>
              <a:rPr lang="en-GB" sz="2400" dirty="0">
                <a:latin typeface="Arial" panose="020B0604020202020204" pitchFamily="34" charset="0"/>
              </a:rPr>
              <a:t>Focus on identification and support, rather than diagnostic focus</a:t>
            </a:r>
          </a:p>
          <a:p>
            <a:r>
              <a:rPr lang="en-GB" sz="2400" dirty="0">
                <a:latin typeface="Arial" panose="020B0604020202020204" pitchFamily="34" charset="0"/>
              </a:rPr>
              <a:t>Supports a neuroaffirmative approach and recognises and celebrates neurodivergence</a:t>
            </a:r>
          </a:p>
          <a:p>
            <a:r>
              <a:rPr lang="en-GB" sz="2400" dirty="0">
                <a:latin typeface="Arial" panose="020B0604020202020204" pitchFamily="34" charset="0"/>
              </a:rPr>
              <a:t>Parts of the profile:</a:t>
            </a:r>
          </a:p>
          <a:p>
            <a:pPr lvl="1"/>
            <a:r>
              <a:rPr lang="en-GB" sz="2000" b="1" dirty="0">
                <a:latin typeface="Arial" panose="020B0604020202020204" pitchFamily="34" charset="0"/>
              </a:rPr>
              <a:t>Manual</a:t>
            </a:r>
            <a:r>
              <a:rPr lang="en-GB" sz="2000" dirty="0">
                <a:latin typeface="Arial" panose="020B0604020202020204" pitchFamily="34" charset="0"/>
              </a:rPr>
              <a:t>- with information and research about the nine areas you will be profiling, how to use the Profile and Action Plan</a:t>
            </a:r>
          </a:p>
          <a:p>
            <a:pPr lvl="1"/>
            <a:r>
              <a:rPr lang="en-GB" sz="2000" b="1" dirty="0">
                <a:latin typeface="Arial" panose="020B0604020202020204" pitchFamily="34" charset="0"/>
              </a:rPr>
              <a:t>Observation Tables</a:t>
            </a:r>
          </a:p>
          <a:p>
            <a:pPr lvl="1"/>
            <a:r>
              <a:rPr lang="en-GB" sz="2000" b="1" dirty="0">
                <a:latin typeface="Arial" panose="020B0604020202020204" pitchFamily="34" charset="0"/>
              </a:rPr>
              <a:t>Profile and Action Plan </a:t>
            </a:r>
            <a:endParaRPr lang="en-GB" sz="2000" dirty="0">
              <a:latin typeface="Arial" panose="020B0604020202020204" pitchFamily="34" charset="0"/>
            </a:endParaRPr>
          </a:p>
          <a:p>
            <a:pPr lvl="1"/>
            <a:r>
              <a:rPr lang="en-GB" sz="2000" b="1" dirty="0">
                <a:latin typeface="Arial" panose="020B0604020202020204" pitchFamily="34" charset="0"/>
              </a:rPr>
              <a:t>Resources Pack</a:t>
            </a:r>
          </a:p>
          <a:p>
            <a:endParaRPr lang="en-GB" dirty="0"/>
          </a:p>
        </p:txBody>
      </p:sp>
      <p:pic>
        <p:nvPicPr>
          <p:cNvPr id="4" name="Picture 3">
            <a:extLst>
              <a:ext uri="{FF2B5EF4-FFF2-40B4-BE49-F238E27FC236}">
                <a16:creationId xmlns:a16="http://schemas.microsoft.com/office/drawing/2014/main" id="{300742D9-4A0F-E293-0C45-081D524FA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98080" y="1690688"/>
            <a:ext cx="4343483" cy="408519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74788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187569" y="162181"/>
            <a:ext cx="10046677" cy="1325563"/>
          </a:xfrm>
        </p:spPr>
        <p:txBody>
          <a:bodyPr/>
          <a:lstStyle/>
          <a:p>
            <a:r>
              <a:rPr lang="en-GB" dirty="0"/>
              <a:t>Identifying Needs using the Needs Led Approach- What you need:</a:t>
            </a:r>
          </a:p>
        </p:txBody>
      </p:sp>
      <p:pic>
        <p:nvPicPr>
          <p:cNvPr id="14" name="Picture 13">
            <a:extLst>
              <a:ext uri="{FF2B5EF4-FFF2-40B4-BE49-F238E27FC236}">
                <a16:creationId xmlns:a16="http://schemas.microsoft.com/office/drawing/2014/main" id="{CECB8579-65F8-A92E-3BC8-529A93A9632F}"/>
              </a:ext>
            </a:extLst>
          </p:cNvPr>
          <p:cNvPicPr>
            <a:picLocks noChangeAspect="1"/>
          </p:cNvPicPr>
          <p:nvPr/>
        </p:nvPicPr>
        <p:blipFill>
          <a:blip r:embed="rId2"/>
          <a:stretch>
            <a:fillRect/>
          </a:stretch>
        </p:blipFill>
        <p:spPr>
          <a:xfrm>
            <a:off x="849205" y="1424355"/>
            <a:ext cx="1870550" cy="2623390"/>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CDEF48F0-0EA7-0367-672A-7220C4B59EDA}"/>
              </a:ext>
            </a:extLst>
          </p:cNvPr>
          <p:cNvPicPr>
            <a:picLocks noChangeAspect="1"/>
          </p:cNvPicPr>
          <p:nvPr/>
        </p:nvPicPr>
        <p:blipFill>
          <a:blip r:embed="rId3"/>
          <a:stretch>
            <a:fillRect/>
          </a:stretch>
        </p:blipFill>
        <p:spPr>
          <a:xfrm>
            <a:off x="792072" y="4399268"/>
            <a:ext cx="2926028" cy="2068754"/>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4EF126C9-34C5-41C1-12AB-038010C98492}"/>
              </a:ext>
            </a:extLst>
          </p:cNvPr>
          <p:cNvSpPr txBox="1"/>
          <p:nvPr/>
        </p:nvSpPr>
        <p:spPr>
          <a:xfrm>
            <a:off x="2749713" y="2587079"/>
            <a:ext cx="2450123"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Manual</a:t>
            </a:r>
            <a:endParaRPr lang="en-GB" b="1"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4B13851C-7B5A-977F-9F85-59FDC25A93C6}"/>
              </a:ext>
            </a:extLst>
          </p:cNvPr>
          <p:cNvSpPr txBox="1"/>
          <p:nvPr/>
        </p:nvSpPr>
        <p:spPr>
          <a:xfrm>
            <a:off x="3787494" y="4991479"/>
            <a:ext cx="2450123" cy="923330"/>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Observation Tables </a:t>
            </a:r>
            <a:r>
              <a:rPr lang="en-GB" dirty="0">
                <a:latin typeface="Arial" panose="020B0604020202020204" pitchFamily="34" charset="0"/>
                <a:cs typeface="Arial" panose="020B0604020202020204" pitchFamily="34" charset="0"/>
              </a:rPr>
              <a:t>(for child’s developmental level)</a:t>
            </a:r>
          </a:p>
        </p:txBody>
      </p:sp>
      <p:pic>
        <p:nvPicPr>
          <p:cNvPr id="29" name="Picture 28">
            <a:extLst>
              <a:ext uri="{FF2B5EF4-FFF2-40B4-BE49-F238E27FC236}">
                <a16:creationId xmlns:a16="http://schemas.microsoft.com/office/drawing/2014/main" id="{3E843C5A-50A4-008B-6DBF-9D2381BA5B64}"/>
              </a:ext>
            </a:extLst>
          </p:cNvPr>
          <p:cNvPicPr>
            <a:picLocks noChangeAspect="1"/>
          </p:cNvPicPr>
          <p:nvPr/>
        </p:nvPicPr>
        <p:blipFill>
          <a:blip r:embed="rId4"/>
          <a:stretch>
            <a:fillRect/>
          </a:stretch>
        </p:blipFill>
        <p:spPr>
          <a:xfrm>
            <a:off x="4524711" y="1487744"/>
            <a:ext cx="3259412" cy="2273397"/>
          </a:xfrm>
          <a:prstGeom prst="rect">
            <a:avLst/>
          </a:prstGeom>
        </p:spPr>
      </p:pic>
      <p:sp>
        <p:nvSpPr>
          <p:cNvPr id="30" name="TextBox 29">
            <a:extLst>
              <a:ext uri="{FF2B5EF4-FFF2-40B4-BE49-F238E27FC236}">
                <a16:creationId xmlns:a16="http://schemas.microsoft.com/office/drawing/2014/main" id="{7997D056-9755-450C-E65A-2078F4865B0F}"/>
              </a:ext>
            </a:extLst>
          </p:cNvPr>
          <p:cNvSpPr txBox="1"/>
          <p:nvPr/>
        </p:nvSpPr>
        <p:spPr>
          <a:xfrm>
            <a:off x="7784123" y="2494979"/>
            <a:ext cx="2450123" cy="64633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Information for Families Letter</a:t>
            </a:r>
          </a:p>
        </p:txBody>
      </p:sp>
      <p:pic>
        <p:nvPicPr>
          <p:cNvPr id="33" name="Picture 32">
            <a:extLst>
              <a:ext uri="{FF2B5EF4-FFF2-40B4-BE49-F238E27FC236}">
                <a16:creationId xmlns:a16="http://schemas.microsoft.com/office/drawing/2014/main" id="{6BDB96D2-5340-7141-5833-FBE1DBC509A9}"/>
              </a:ext>
            </a:extLst>
          </p:cNvPr>
          <p:cNvPicPr>
            <a:picLocks noChangeAspect="1"/>
          </p:cNvPicPr>
          <p:nvPr/>
        </p:nvPicPr>
        <p:blipFill>
          <a:blip r:embed="rId5"/>
          <a:stretch>
            <a:fillRect/>
          </a:stretch>
        </p:blipFill>
        <p:spPr>
          <a:xfrm>
            <a:off x="8267670" y="3873597"/>
            <a:ext cx="4310246" cy="2676376"/>
          </a:xfrm>
          <a:prstGeom prst="rect">
            <a:avLst/>
          </a:prstGeom>
        </p:spPr>
      </p:pic>
    </p:spTree>
    <p:extLst>
      <p:ext uri="{BB962C8B-B14F-4D97-AF65-F5344CB8AC3E}">
        <p14:creationId xmlns:p14="http://schemas.microsoft.com/office/powerpoint/2010/main" val="1410276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4B8515-5E23-A86F-135E-012590CC50CE}"/>
              </a:ext>
            </a:extLst>
          </p:cNvPr>
          <p:cNvSpPr>
            <a:spLocks noGrp="1"/>
          </p:cNvSpPr>
          <p:nvPr>
            <p:ph type="body" idx="1"/>
          </p:nvPr>
        </p:nvSpPr>
        <p:spPr>
          <a:xfrm>
            <a:off x="445477" y="1022472"/>
            <a:ext cx="9944918" cy="5449521"/>
          </a:xfrm>
        </p:spPr>
        <p:txBody>
          <a:bodyPr>
            <a:normAutofit/>
          </a:bodyPr>
          <a:lstStyle/>
          <a:p>
            <a:pPr marL="285750" indent="-285750">
              <a:buFont typeface="Arial" panose="020B0604020202020204" pitchFamily="34" charset="0"/>
              <a:buChar char="•"/>
            </a:pPr>
            <a:r>
              <a:rPr lang="en-GB" sz="2100" dirty="0">
                <a:latin typeface="Arial" panose="020B0604020202020204" pitchFamily="34" charset="0"/>
                <a:cs typeface="Arial" panose="020B0604020202020204" pitchFamily="34" charset="0"/>
              </a:rPr>
              <a:t>Somebody recognises some needs related to possible neurodivergence in a child  or young person</a:t>
            </a:r>
          </a:p>
          <a:p>
            <a:pPr marL="285750" indent="-285750">
              <a:buFont typeface="Arial" panose="020B0604020202020204" pitchFamily="34" charset="0"/>
              <a:buChar char="•"/>
            </a:pPr>
            <a:r>
              <a:rPr lang="en-GB" sz="2100" dirty="0">
                <a:latin typeface="Arial" panose="020B0604020202020204" pitchFamily="34" charset="0"/>
              </a:rPr>
              <a:t>A Needs Led Approach could be a good way to find out more about their strengths and needs, but first consider:</a:t>
            </a:r>
          </a:p>
          <a:p>
            <a:pPr marL="742950" lvl="1" indent="-285750">
              <a:buFont typeface="Arial" panose="020B0604020202020204" pitchFamily="34" charset="0"/>
              <a:buChar char="•"/>
            </a:pPr>
            <a:r>
              <a:rPr lang="en-GB" sz="2100" dirty="0">
                <a:latin typeface="Arial" panose="020B0604020202020204" pitchFamily="34" charset="0"/>
              </a:rPr>
              <a:t>Is it a good time to be working with the family in this way? </a:t>
            </a:r>
          </a:p>
          <a:p>
            <a:pPr marL="742950" lvl="1" indent="-285750">
              <a:buFont typeface="Arial" panose="020B0604020202020204" pitchFamily="34" charset="0"/>
              <a:buChar char="•"/>
            </a:pPr>
            <a:r>
              <a:rPr lang="en-GB" sz="2100" dirty="0">
                <a:latin typeface="Arial" panose="020B0604020202020204" pitchFamily="34" charset="0"/>
              </a:rPr>
              <a:t>Are there concerns about the child’s sleep or nutrition? </a:t>
            </a:r>
          </a:p>
          <a:p>
            <a:pPr marL="742950" lvl="1" indent="-285750">
              <a:buFont typeface="Arial" panose="020B0604020202020204" pitchFamily="34" charset="0"/>
              <a:buChar char="•"/>
            </a:pPr>
            <a:r>
              <a:rPr lang="en-GB" sz="2100" dirty="0">
                <a:latin typeface="Arial" panose="020B0604020202020204" pitchFamily="34" charset="0"/>
              </a:rPr>
              <a:t>Is there already support being offered to the family or child from other services? How can this be pulled together? </a:t>
            </a:r>
          </a:p>
          <a:p>
            <a:pPr marL="742950" lvl="1" indent="-285750">
              <a:buFont typeface="Arial" panose="020B0604020202020204" pitchFamily="34" charset="0"/>
              <a:buChar char="•"/>
            </a:pPr>
            <a:r>
              <a:rPr lang="en-GB" sz="2100" dirty="0">
                <a:latin typeface="Arial" panose="020B0604020202020204" pitchFamily="34" charset="0"/>
              </a:rPr>
              <a:t>Is it the right time to be considering neurodivergence or do other pieces of work need to be completed first?</a:t>
            </a:r>
          </a:p>
          <a:p>
            <a:pPr marL="742950" lvl="1" indent="-285750">
              <a:buFont typeface="Arial" panose="020B0604020202020204" pitchFamily="34" charset="0"/>
              <a:buChar char="•"/>
            </a:pPr>
            <a:r>
              <a:rPr lang="en-GB" sz="2100" dirty="0">
                <a:latin typeface="Arial" panose="020B0604020202020204" pitchFamily="34" charset="0"/>
              </a:rPr>
              <a:t>What does the child think about finding out more about their profile? Are they happy for others to be working together to think about what may be helpful for them?</a:t>
            </a:r>
          </a:p>
          <a:p>
            <a:pPr marL="742950" lvl="1" indent="-285750">
              <a:buFont typeface="Arial" panose="020B0604020202020204" pitchFamily="34" charset="0"/>
              <a:buChar char="•"/>
            </a:pPr>
            <a:r>
              <a:rPr lang="en-GB" sz="2100" dirty="0">
                <a:latin typeface="Arial" panose="020B0604020202020204" pitchFamily="34" charset="0"/>
              </a:rPr>
              <a:t>Who is the right person to be leading on creating and reviewing the profile and action plan? Do they need to access this training? Or join a drop in with the ND Pathway team to update their knowledge and skills?</a:t>
            </a:r>
          </a:p>
          <a:p>
            <a:pPr lvl="1"/>
            <a:endParaRPr lang="en-GB" dirty="0">
              <a:latin typeface="Arial" panose="020B0604020202020204" pitchFamily="34" charset="0"/>
            </a:endParaRPr>
          </a:p>
          <a:p>
            <a:pPr marL="742950" lvl="1" indent="-285750">
              <a:buFont typeface="Arial" panose="020B0604020202020204" pitchFamily="34" charset="0"/>
              <a:buChar char="•"/>
            </a:pPr>
            <a:endParaRPr lang="en-GB" dirty="0">
              <a:latin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p>
        </p:txBody>
      </p:sp>
      <p:sp>
        <p:nvSpPr>
          <p:cNvPr id="3" name="Title 2">
            <a:extLst>
              <a:ext uri="{FF2B5EF4-FFF2-40B4-BE49-F238E27FC236}">
                <a16:creationId xmlns:a16="http://schemas.microsoft.com/office/drawing/2014/main" id="{02339204-5CAA-9CD6-904B-2AD14245B2E8}"/>
              </a:ext>
            </a:extLst>
          </p:cNvPr>
          <p:cNvSpPr>
            <a:spLocks noGrp="1"/>
          </p:cNvSpPr>
          <p:nvPr>
            <p:ph type="title"/>
          </p:nvPr>
        </p:nvSpPr>
        <p:spPr>
          <a:xfrm>
            <a:off x="263770" y="-82917"/>
            <a:ext cx="9311640" cy="1325563"/>
          </a:xfrm>
        </p:spPr>
        <p:txBody>
          <a:bodyPr/>
          <a:lstStyle/>
          <a:p>
            <a:r>
              <a:rPr lang="en-GB" dirty="0"/>
              <a:t>Before you start</a:t>
            </a:r>
          </a:p>
        </p:txBody>
      </p:sp>
      <p:pic>
        <p:nvPicPr>
          <p:cNvPr id="5" name="Picture 4" descr="A cartoon face eating a piece of bread&#10;&#10;Description automatically generated">
            <a:extLst>
              <a:ext uri="{FF2B5EF4-FFF2-40B4-BE49-F238E27FC236}">
                <a16:creationId xmlns:a16="http://schemas.microsoft.com/office/drawing/2014/main" id="{FEE8005C-1E42-25DD-11EB-7F0028DA2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8588" y="2708512"/>
            <a:ext cx="780992" cy="1038720"/>
          </a:xfrm>
          <a:prstGeom prst="rect">
            <a:avLst/>
          </a:prstGeom>
        </p:spPr>
      </p:pic>
      <p:pic>
        <p:nvPicPr>
          <p:cNvPr id="7" name="Picture 6" descr="A face with a black background&#10;&#10;Description automatically generated with medium confidence">
            <a:extLst>
              <a:ext uri="{FF2B5EF4-FFF2-40B4-BE49-F238E27FC236}">
                <a16:creationId xmlns:a16="http://schemas.microsoft.com/office/drawing/2014/main" id="{C01720BD-B488-05FF-9F0D-54E4739F516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0663" y="1827795"/>
            <a:ext cx="780992" cy="965188"/>
          </a:xfrm>
          <a:prstGeom prst="rect">
            <a:avLst/>
          </a:prstGeom>
        </p:spPr>
      </p:pic>
      <p:pic>
        <p:nvPicPr>
          <p:cNvPr id="9" name="Picture 8" descr="A cartoon of a person's face with a thought bubble&#10;&#10;Description automatically generated">
            <a:extLst>
              <a:ext uri="{FF2B5EF4-FFF2-40B4-BE49-F238E27FC236}">
                <a16:creationId xmlns:a16="http://schemas.microsoft.com/office/drawing/2014/main" id="{CDDC5B50-CF0F-A6F1-ED3A-DE38C9E5A3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8609" y="4972327"/>
            <a:ext cx="1295238" cy="1247619"/>
          </a:xfrm>
          <a:prstGeom prst="rect">
            <a:avLst/>
          </a:prstGeom>
        </p:spPr>
      </p:pic>
      <p:pic>
        <p:nvPicPr>
          <p:cNvPr id="11" name="Picture 10" descr="A plate with sausages and potatoes and a fork&#10;&#10;Description automatically generated">
            <a:extLst>
              <a:ext uri="{FF2B5EF4-FFF2-40B4-BE49-F238E27FC236}">
                <a16:creationId xmlns:a16="http://schemas.microsoft.com/office/drawing/2014/main" id="{BD60B288-60EA-026B-49BA-ECEFD1CD36B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91121" y="3883647"/>
            <a:ext cx="1090534" cy="1090534"/>
          </a:xfrm>
          <a:prstGeom prst="rect">
            <a:avLst/>
          </a:prstGeom>
        </p:spPr>
      </p:pic>
    </p:spTree>
    <p:extLst>
      <p:ext uri="{BB962C8B-B14F-4D97-AF65-F5344CB8AC3E}">
        <p14:creationId xmlns:p14="http://schemas.microsoft.com/office/powerpoint/2010/main" val="1225409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A78CE4B-0DCA-EEB7-A86D-75777F6C2284}"/>
              </a:ext>
            </a:extLst>
          </p:cNvPr>
          <p:cNvSpPr>
            <a:spLocks noGrp="1"/>
          </p:cNvSpPr>
          <p:nvPr>
            <p:ph type="body" idx="1"/>
          </p:nvPr>
        </p:nvSpPr>
        <p:spPr>
          <a:xfrm>
            <a:off x="1475434" y="1289538"/>
            <a:ext cx="7467600" cy="4287355"/>
          </a:xfrm>
        </p:spPr>
        <p:txBody>
          <a:bodyPr/>
          <a:lstStyle/>
          <a:p>
            <a:pPr>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The Needs Led Approach has three levels:</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Level 1 – Identifying and supporting needs and differences</a:t>
            </a:r>
          </a:p>
          <a:p>
            <a:pPr lvl="0">
              <a:lnSpc>
                <a:spcPct val="115000"/>
              </a:lnSpc>
            </a:pP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Level 2 – Reviewing and adjusting support</a:t>
            </a:r>
          </a:p>
          <a:p>
            <a:pPr lvl="0">
              <a:lnSpc>
                <a:spcPct val="115000"/>
              </a:lnSpc>
            </a:pPr>
            <a:r>
              <a:rPr lang="en-GB" sz="2000" dirty="0">
                <a:effectLst/>
                <a:latin typeface="Arial" panose="020B0604020202020204" pitchFamily="34" charset="0"/>
                <a:ea typeface="Calibri" panose="020F0502020204030204" pitchFamily="34" charset="0"/>
                <a:cs typeface="Arial" panose="020B0604020202020204" pitchFamily="34" charset="0"/>
              </a:rPr>
              <a:t> </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15000"/>
              </a:lnSpc>
              <a:spcAft>
                <a:spcPts val="1000"/>
              </a:spcAft>
              <a:buFont typeface="Symbol" panose="05050102010706020507" pitchFamily="18" charset="2"/>
              <a:buChar char=""/>
            </a:pPr>
            <a:r>
              <a:rPr lang="en-GB" sz="2000" dirty="0">
                <a:effectLst/>
                <a:latin typeface="Arial" panose="020B0604020202020204" pitchFamily="34" charset="0"/>
                <a:ea typeface="Calibri" panose="020F0502020204030204" pitchFamily="34" charset="0"/>
                <a:cs typeface="Arial" panose="020B0604020202020204" pitchFamily="34" charset="0"/>
              </a:rPr>
              <a:t>Level 3 – Seeking advice from the ND Pathway where needs are not being met and having a significant impact</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3" name="Title 2">
            <a:extLst>
              <a:ext uri="{FF2B5EF4-FFF2-40B4-BE49-F238E27FC236}">
                <a16:creationId xmlns:a16="http://schemas.microsoft.com/office/drawing/2014/main" id="{874A5D36-529D-FF30-1256-85F812A245E9}"/>
              </a:ext>
            </a:extLst>
          </p:cNvPr>
          <p:cNvSpPr>
            <a:spLocks noGrp="1"/>
          </p:cNvSpPr>
          <p:nvPr>
            <p:ph type="title"/>
          </p:nvPr>
        </p:nvSpPr>
        <p:spPr>
          <a:xfrm>
            <a:off x="439615" y="38663"/>
            <a:ext cx="9311640" cy="1325563"/>
          </a:xfrm>
        </p:spPr>
        <p:txBody>
          <a:bodyPr/>
          <a:lstStyle/>
          <a:p>
            <a:r>
              <a:rPr kumimoji="0" lang="en-GB" sz="3600" b="1" i="0" u="none" strike="noStrike" kern="1200" cap="none" spc="0" normalizeH="0" baseline="0" noProof="0" dirty="0">
                <a:ln>
                  <a:noFill/>
                </a:ln>
                <a:solidFill>
                  <a:srgbClr val="B52259"/>
                </a:solidFill>
                <a:effectLst/>
                <a:uLnTx/>
                <a:uFillTx/>
                <a:latin typeface="Avenir Heavy" panose="02000503020000020003" pitchFamily="2" charset="0"/>
                <a:ea typeface="+mj-ea"/>
                <a:cs typeface="Arial" panose="020B0604020202020204" pitchFamily="34" charset="0"/>
              </a:rPr>
              <a:t>Overview</a:t>
            </a:r>
            <a:endParaRPr lang="en-GB" dirty="0"/>
          </a:p>
        </p:txBody>
      </p:sp>
      <p:pic>
        <p:nvPicPr>
          <p:cNvPr id="5" name="Picture 4">
            <a:extLst>
              <a:ext uri="{FF2B5EF4-FFF2-40B4-BE49-F238E27FC236}">
                <a16:creationId xmlns:a16="http://schemas.microsoft.com/office/drawing/2014/main" id="{36F54A14-356A-80B7-AEDA-2DC80B5508FF}"/>
              </a:ext>
            </a:extLst>
          </p:cNvPr>
          <p:cNvPicPr>
            <a:picLocks noChangeAspect="1"/>
          </p:cNvPicPr>
          <p:nvPr/>
        </p:nvPicPr>
        <p:blipFill>
          <a:blip r:embed="rId2"/>
          <a:stretch>
            <a:fillRect/>
          </a:stretch>
        </p:blipFill>
        <p:spPr>
          <a:xfrm>
            <a:off x="794456" y="1446287"/>
            <a:ext cx="431656" cy="3305419"/>
          </a:xfrm>
          <a:prstGeom prst="rect">
            <a:avLst/>
          </a:prstGeom>
        </p:spPr>
      </p:pic>
      <p:sp>
        <p:nvSpPr>
          <p:cNvPr id="8" name="Rectangle: Rounded Corners 7">
            <a:extLst>
              <a:ext uri="{FF2B5EF4-FFF2-40B4-BE49-F238E27FC236}">
                <a16:creationId xmlns:a16="http://schemas.microsoft.com/office/drawing/2014/main" id="{9C7074CA-4A94-7620-C3E1-12B27E11709A}"/>
              </a:ext>
            </a:extLst>
          </p:cNvPr>
          <p:cNvSpPr/>
          <p:nvPr/>
        </p:nvSpPr>
        <p:spPr>
          <a:xfrm>
            <a:off x="9437076" y="1289538"/>
            <a:ext cx="2403231" cy="5287108"/>
          </a:xfrm>
          <a:prstGeom prst="roundRect">
            <a:avLst/>
          </a:prstGeom>
          <a:solidFill>
            <a:sysClr val="window" lastClr="FFFFFF"/>
          </a:solidFill>
          <a:ln w="19050" cap="flat" cmpd="sng" algn="ctr">
            <a:solidFill>
              <a:srgbClr val="156082">
                <a:shade val="50000"/>
              </a:srgbClr>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ptos" panose="021100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ptos" panose="0211000402020202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Aptos" panose="02110004020202020204"/>
              </a:rPr>
              <a:t>ND Pathway can provide s</a:t>
            </a:r>
            <a:r>
              <a:rPr kumimoji="0" lang="en-GB" sz="1800" b="0" i="0" u="none" strike="noStrike" kern="1200" cap="none" spc="0" normalizeH="0" baseline="0" noProof="0" dirty="0" err="1">
                <a:ln>
                  <a:noFill/>
                </a:ln>
                <a:solidFill>
                  <a:prstClr val="black"/>
                </a:solidFill>
                <a:effectLst/>
                <a:uLnTx/>
                <a:uFillTx/>
                <a:latin typeface="Aptos" panose="02110004020202020204"/>
                <a:ea typeface="+mn-ea"/>
                <a:cs typeface="+mn-cs"/>
              </a:rPr>
              <a:t>upport</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and information for schools and settings available via Teams drop in sessions, email support and duty line at all levels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Support for families available via parent carer advice line and support and information sessions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028FDEA3-51E0-0A2E-2512-7E86D1BBFD91}"/>
              </a:ext>
            </a:extLst>
          </p:cNvPr>
          <p:cNvPicPr>
            <a:picLocks noChangeAspect="1"/>
          </p:cNvPicPr>
          <p:nvPr/>
        </p:nvPicPr>
        <p:blipFill>
          <a:blip r:embed="rId3"/>
          <a:stretch>
            <a:fillRect/>
          </a:stretch>
        </p:blipFill>
        <p:spPr>
          <a:xfrm>
            <a:off x="10081702" y="1364226"/>
            <a:ext cx="902963" cy="902963"/>
          </a:xfrm>
          <a:prstGeom prst="rect">
            <a:avLst/>
          </a:prstGeom>
        </p:spPr>
      </p:pic>
      <p:sp>
        <p:nvSpPr>
          <p:cNvPr id="11" name="TextBox 10">
            <a:extLst>
              <a:ext uri="{FF2B5EF4-FFF2-40B4-BE49-F238E27FC236}">
                <a16:creationId xmlns:a16="http://schemas.microsoft.com/office/drawing/2014/main" id="{68DD2BB4-D5DD-287F-5540-7344703A1373}"/>
              </a:ext>
            </a:extLst>
          </p:cNvPr>
          <p:cNvSpPr txBox="1"/>
          <p:nvPr/>
        </p:nvSpPr>
        <p:spPr>
          <a:xfrm>
            <a:off x="241161" y="4916282"/>
            <a:ext cx="9195915" cy="1485343"/>
          </a:xfrm>
          <a:prstGeom prst="rect">
            <a:avLst/>
          </a:prstGeom>
          <a:noFill/>
        </p:spPr>
        <p:txBody>
          <a:bodyPr wrap="square">
            <a:spAutoFit/>
          </a:bodyPr>
          <a:lstStyle/>
          <a:p>
            <a:pPr>
              <a:lnSpc>
                <a:spcPct val="115000"/>
              </a:lnSpc>
              <a:spcAft>
                <a:spcPts val="1000"/>
              </a:spcAft>
            </a:pPr>
            <a:r>
              <a:rPr lang="en-GB" sz="2000" dirty="0">
                <a:effectLst/>
                <a:latin typeface="Arial" panose="020B0604020202020204" pitchFamily="34" charset="0"/>
                <a:ea typeface="Calibri" panose="020F0502020204030204" pitchFamily="34" charset="0"/>
                <a:cs typeface="Arial" panose="020B0604020202020204" pitchFamily="34" charset="0"/>
              </a:rPr>
              <a:t>The main objective at each level is to understand needs and differences, provide advice, guidance and appropriate support. Children/young people may move through from Level 1 to Level 2 or Level 3 when needs and differences indicate a higher level of impact.</a:t>
            </a:r>
            <a:endParaRPr lang="en-GB"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65435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47953CEA-1FE8-1994-E0F2-6A90C42A72C2}"/>
              </a:ext>
            </a:extLst>
          </p:cNvPr>
          <p:cNvSpPr/>
          <p:nvPr/>
        </p:nvSpPr>
        <p:spPr>
          <a:xfrm>
            <a:off x="1346480" y="4004773"/>
            <a:ext cx="9456336" cy="2308324"/>
          </a:xfrm>
          <a:prstGeom prst="roundRect">
            <a:avLst/>
          </a:prstGeom>
          <a:solidFill>
            <a:srgbClr val="DCE2E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Level 1</a:t>
            </a:r>
          </a:p>
        </p:txBody>
      </p:sp>
      <p:sp>
        <p:nvSpPr>
          <p:cNvPr id="4" name="Rectangle: Rounded Corners 3">
            <a:extLst>
              <a:ext uri="{FF2B5EF4-FFF2-40B4-BE49-F238E27FC236}">
                <a16:creationId xmlns:a16="http://schemas.microsoft.com/office/drawing/2014/main" id="{8AA28595-F0F1-D971-A02C-F8A5A96E9E2E}"/>
              </a:ext>
            </a:extLst>
          </p:cNvPr>
          <p:cNvSpPr/>
          <p:nvPr/>
        </p:nvSpPr>
        <p:spPr>
          <a:xfrm>
            <a:off x="6677285" y="4091547"/>
            <a:ext cx="3644439" cy="9265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Work together to identify needs using the profile kit. Agree actions to help meet need.</a:t>
            </a:r>
            <a:endParaRPr kumimoji="0" lang="en-GB"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Rectangle: Rounded Corners 4">
            <a:extLst>
              <a:ext uri="{FF2B5EF4-FFF2-40B4-BE49-F238E27FC236}">
                <a16:creationId xmlns:a16="http://schemas.microsoft.com/office/drawing/2014/main" id="{8E0E81DA-6C97-CE93-FC41-DF1331987AC3}"/>
              </a:ext>
            </a:extLst>
          </p:cNvPr>
          <p:cNvSpPr/>
          <p:nvPr/>
        </p:nvSpPr>
        <p:spPr>
          <a:xfrm>
            <a:off x="7177479" y="5288136"/>
            <a:ext cx="2815309" cy="66019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Review</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Arrow: Down 5">
            <a:extLst>
              <a:ext uri="{FF2B5EF4-FFF2-40B4-BE49-F238E27FC236}">
                <a16:creationId xmlns:a16="http://schemas.microsoft.com/office/drawing/2014/main" id="{EE18CC03-8FC5-4E2F-2A92-80CD497212D7}"/>
              </a:ext>
            </a:extLst>
          </p:cNvPr>
          <p:cNvSpPr/>
          <p:nvPr/>
        </p:nvSpPr>
        <p:spPr>
          <a:xfrm>
            <a:off x="8445064" y="5018144"/>
            <a:ext cx="177578" cy="2523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7" name="Arrow: Down 6">
            <a:extLst>
              <a:ext uri="{FF2B5EF4-FFF2-40B4-BE49-F238E27FC236}">
                <a16:creationId xmlns:a16="http://schemas.microsoft.com/office/drawing/2014/main" id="{1C224719-9881-0178-373C-33D9AE0B5BD9}"/>
              </a:ext>
            </a:extLst>
          </p:cNvPr>
          <p:cNvSpPr/>
          <p:nvPr/>
        </p:nvSpPr>
        <p:spPr>
          <a:xfrm rot="5400000">
            <a:off x="6789092" y="5334892"/>
            <a:ext cx="210491" cy="573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angle: Rounded Corners 7">
            <a:extLst>
              <a:ext uri="{FF2B5EF4-FFF2-40B4-BE49-F238E27FC236}">
                <a16:creationId xmlns:a16="http://schemas.microsoft.com/office/drawing/2014/main" id="{72086030-9064-0587-E51E-D5D2997F4414}"/>
              </a:ext>
            </a:extLst>
          </p:cNvPr>
          <p:cNvSpPr/>
          <p:nvPr/>
        </p:nvSpPr>
        <p:spPr>
          <a:xfrm>
            <a:off x="2867991" y="5205841"/>
            <a:ext cx="3574479" cy="9014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It’s helping. Keep on with the actions and agree how to monitor and keep communicating together</a:t>
            </a: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D5FFCF48-5978-52BD-3279-02E1233B0660}"/>
              </a:ext>
            </a:extLst>
          </p:cNvPr>
          <p:cNvPicPr>
            <a:picLocks noChangeAspect="1"/>
          </p:cNvPicPr>
          <p:nvPr/>
        </p:nvPicPr>
        <p:blipFill>
          <a:blip r:embed="rId2"/>
          <a:stretch>
            <a:fillRect/>
          </a:stretch>
        </p:blipFill>
        <p:spPr>
          <a:xfrm>
            <a:off x="1639960" y="4755027"/>
            <a:ext cx="763645" cy="778618"/>
          </a:xfrm>
          <a:prstGeom prst="rect">
            <a:avLst/>
          </a:prstGeom>
        </p:spPr>
      </p:pic>
      <p:sp>
        <p:nvSpPr>
          <p:cNvPr id="13" name="TextBox 12">
            <a:extLst>
              <a:ext uri="{FF2B5EF4-FFF2-40B4-BE49-F238E27FC236}">
                <a16:creationId xmlns:a16="http://schemas.microsoft.com/office/drawing/2014/main" id="{5267178F-AAD0-E063-717F-DE8D7B20DD23}"/>
              </a:ext>
            </a:extLst>
          </p:cNvPr>
          <p:cNvSpPr txBox="1"/>
          <p:nvPr/>
        </p:nvSpPr>
        <p:spPr>
          <a:xfrm>
            <a:off x="275491" y="1414832"/>
            <a:ext cx="11792578" cy="2431435"/>
          </a:xfrm>
          <a:prstGeom prst="rect">
            <a:avLst/>
          </a:prstGeom>
          <a:noFill/>
        </p:spPr>
        <p:txBody>
          <a:bodyPr wrap="square" rtlCol="0">
            <a:spAutoFit/>
          </a:bodyPr>
          <a:lstStyle/>
          <a:p>
            <a:pPr marL="285750" indent="-285750">
              <a:buFont typeface="Arial" panose="020B0604020202020204" pitchFamily="34" charset="0"/>
              <a:buChar char="•"/>
            </a:pPr>
            <a:r>
              <a:rPr lang="en-GB" sz="1900" dirty="0">
                <a:latin typeface="Arial" panose="020B0604020202020204" pitchFamily="34" charset="0"/>
                <a:cs typeface="Arial" panose="020B0604020202020204" pitchFamily="34" charset="0"/>
              </a:rPr>
              <a:t>Somebody recognises some needs related to possible neurodivergence</a:t>
            </a:r>
          </a:p>
          <a:p>
            <a:pPr marL="285750" indent="-285750">
              <a:buFont typeface="Arial" panose="020B0604020202020204" pitchFamily="34" charset="0"/>
              <a:buChar char="•"/>
            </a:pPr>
            <a:r>
              <a:rPr lang="en-GB" sz="1900" dirty="0">
                <a:latin typeface="Arial" panose="020B0604020202020204" pitchFamily="34" charset="0"/>
                <a:cs typeface="Arial" panose="020B0604020202020204" pitchFamily="34" charset="0"/>
              </a:rPr>
              <a:t>School and home and the child (where appropriate) work together to agree whether a Needs Led Approach would be helpful to explore these needs more. Use the ‘Information for Families’ letter to help parent/carers understand more about the approach and how to find out more.</a:t>
            </a:r>
          </a:p>
          <a:p>
            <a:pPr marL="285750" indent="-285750">
              <a:buFont typeface="Arial" panose="020B0604020202020204" pitchFamily="34" charset="0"/>
              <a:buChar char="•"/>
            </a:pPr>
            <a:r>
              <a:rPr lang="en-GB" sz="1900" dirty="0">
                <a:latin typeface="Arial" panose="020B0604020202020204" pitchFamily="34" charset="0"/>
                <a:cs typeface="Arial" panose="020B0604020202020204" pitchFamily="34" charset="0"/>
              </a:rPr>
              <a:t>School and home and the child (where appropriate) use the Observation Tables together to identify areas of strength and need</a:t>
            </a:r>
          </a:p>
          <a:p>
            <a:pPr marL="285750" indent="-285750">
              <a:buFont typeface="Arial" panose="020B0604020202020204" pitchFamily="34" charset="0"/>
              <a:buChar char="•"/>
            </a:pPr>
            <a:r>
              <a:rPr lang="en-GB" sz="1900" dirty="0">
                <a:latin typeface="Arial" panose="020B0604020202020204" pitchFamily="34" charset="0"/>
                <a:cs typeface="Arial" panose="020B0604020202020204" pitchFamily="34" charset="0"/>
              </a:rPr>
              <a:t>Use the information from the Observation Tables to complete the strengths and needs profile</a:t>
            </a:r>
          </a:p>
          <a:p>
            <a:pPr marL="285750" indent="-285750">
              <a:buFont typeface="Arial" panose="020B0604020202020204" pitchFamily="34" charset="0"/>
              <a:buChar char="•"/>
            </a:pPr>
            <a:r>
              <a:rPr lang="en-GB" sz="1900" dirty="0">
                <a:latin typeface="Arial" panose="020B0604020202020204" pitchFamily="34" charset="0"/>
                <a:cs typeface="Arial" panose="020B0604020202020204" pitchFamily="34" charset="0"/>
              </a:rPr>
              <a:t>Use the profile to help agree support ideas for the action plan. Review and continue.</a:t>
            </a:r>
          </a:p>
        </p:txBody>
      </p:sp>
    </p:spTree>
    <p:extLst>
      <p:ext uri="{BB962C8B-B14F-4D97-AF65-F5344CB8AC3E}">
        <p14:creationId xmlns:p14="http://schemas.microsoft.com/office/powerpoint/2010/main" val="2470285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p:pic>
        <p:nvPicPr>
          <p:cNvPr id="2" name="Picture 1">
            <a:extLst>
              <a:ext uri="{FF2B5EF4-FFF2-40B4-BE49-F238E27FC236}">
                <a16:creationId xmlns:a16="http://schemas.microsoft.com/office/drawing/2014/main" id="{BF46D212-4200-B0EA-CB46-23B503E960E0}"/>
              </a:ext>
            </a:extLst>
          </p:cNvPr>
          <p:cNvPicPr>
            <a:picLocks noChangeAspect="1"/>
          </p:cNvPicPr>
          <p:nvPr/>
        </p:nvPicPr>
        <p:blipFill>
          <a:blip r:embed="rId3"/>
          <a:stretch>
            <a:fillRect/>
          </a:stretch>
        </p:blipFill>
        <p:spPr>
          <a:xfrm>
            <a:off x="1360642" y="4156350"/>
            <a:ext cx="2716815" cy="1920837"/>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E9D78196-68A6-D6A0-8CE7-CA1A329B743B}"/>
              </a:ext>
            </a:extLst>
          </p:cNvPr>
          <p:cNvPicPr>
            <a:picLocks noChangeAspect="1"/>
          </p:cNvPicPr>
          <p:nvPr/>
        </p:nvPicPr>
        <p:blipFill>
          <a:blip r:embed="rId4"/>
          <a:stretch>
            <a:fillRect/>
          </a:stretch>
        </p:blipFill>
        <p:spPr>
          <a:xfrm>
            <a:off x="275491" y="1869603"/>
            <a:ext cx="2698090" cy="1904535"/>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5A418E54-5735-11E7-B3E5-40CCBA1FB8ED}"/>
              </a:ext>
            </a:extLst>
          </p:cNvPr>
          <p:cNvPicPr>
            <a:picLocks noChangeAspect="1"/>
          </p:cNvPicPr>
          <p:nvPr/>
        </p:nvPicPr>
        <p:blipFill>
          <a:blip r:embed="rId5"/>
          <a:stretch>
            <a:fillRect/>
          </a:stretch>
        </p:blipFill>
        <p:spPr>
          <a:xfrm>
            <a:off x="3192897" y="1867022"/>
            <a:ext cx="2687511" cy="1913305"/>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AEA2214B-BBC1-5658-DA96-DF50EA1EEAA0}"/>
              </a:ext>
            </a:extLst>
          </p:cNvPr>
          <p:cNvPicPr>
            <a:picLocks noChangeAspect="1"/>
          </p:cNvPicPr>
          <p:nvPr/>
        </p:nvPicPr>
        <p:blipFill>
          <a:blip r:embed="rId6"/>
          <a:stretch>
            <a:fillRect/>
          </a:stretch>
        </p:blipFill>
        <p:spPr>
          <a:xfrm>
            <a:off x="6103505" y="1888727"/>
            <a:ext cx="2736314" cy="192083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D5272FAF-2F9C-3F37-B628-74754C37B667}"/>
              </a:ext>
            </a:extLst>
          </p:cNvPr>
          <p:cNvPicPr>
            <a:picLocks noChangeAspect="1"/>
          </p:cNvPicPr>
          <p:nvPr/>
        </p:nvPicPr>
        <p:blipFill>
          <a:blip r:embed="rId7"/>
          <a:stretch>
            <a:fillRect/>
          </a:stretch>
        </p:blipFill>
        <p:spPr>
          <a:xfrm>
            <a:off x="9062916" y="1905465"/>
            <a:ext cx="2689683" cy="1904535"/>
          </a:xfrm>
          <a:prstGeom prst="rect">
            <a:avLst/>
          </a:prstGeom>
          <a:effectLst>
            <a:outerShdw blurRad="50800" dist="38100" dir="2700000" algn="tl" rotWithShape="0">
              <a:prstClr val="black">
                <a:alpha val="40000"/>
              </a:prstClr>
            </a:outerShdw>
          </a:effectLst>
        </p:spPr>
      </p:pic>
      <p:pic>
        <p:nvPicPr>
          <p:cNvPr id="21" name="Picture 20">
            <a:extLst>
              <a:ext uri="{FF2B5EF4-FFF2-40B4-BE49-F238E27FC236}">
                <a16:creationId xmlns:a16="http://schemas.microsoft.com/office/drawing/2014/main" id="{0BB1D2D4-E51D-69DF-D1E8-8D4BA31F60FC}"/>
              </a:ext>
            </a:extLst>
          </p:cNvPr>
          <p:cNvPicPr>
            <a:picLocks noChangeAspect="1"/>
          </p:cNvPicPr>
          <p:nvPr/>
        </p:nvPicPr>
        <p:blipFill>
          <a:blip r:embed="rId8"/>
          <a:stretch>
            <a:fillRect/>
          </a:stretch>
        </p:blipFill>
        <p:spPr>
          <a:xfrm>
            <a:off x="4425729" y="4172652"/>
            <a:ext cx="2690155" cy="1904535"/>
          </a:xfrm>
          <a:prstGeom prst="rect">
            <a:avLst/>
          </a:prstGeom>
          <a:effectLst>
            <a:outerShdw blurRad="50800" dist="38100" dir="2700000" algn="tl" rotWithShape="0">
              <a:prstClr val="black">
                <a:alpha val="40000"/>
              </a:prstClr>
            </a:outerShdw>
          </a:effectLst>
        </p:spPr>
      </p:pic>
      <p:pic>
        <p:nvPicPr>
          <p:cNvPr id="23" name="Picture 22">
            <a:extLst>
              <a:ext uri="{FF2B5EF4-FFF2-40B4-BE49-F238E27FC236}">
                <a16:creationId xmlns:a16="http://schemas.microsoft.com/office/drawing/2014/main" id="{CDEF5ABB-395F-F7FB-B3E5-1E482BFFBBC0}"/>
              </a:ext>
            </a:extLst>
          </p:cNvPr>
          <p:cNvPicPr>
            <a:picLocks noChangeAspect="1"/>
          </p:cNvPicPr>
          <p:nvPr/>
        </p:nvPicPr>
        <p:blipFill>
          <a:blip r:embed="rId9"/>
          <a:stretch>
            <a:fillRect/>
          </a:stretch>
        </p:blipFill>
        <p:spPr>
          <a:xfrm>
            <a:off x="7464157" y="4156350"/>
            <a:ext cx="2706961" cy="192083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408064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p:graphicFrame>
        <p:nvGraphicFramePr>
          <p:cNvPr id="12" name="Content Placeholder 2">
            <a:extLst>
              <a:ext uri="{FF2B5EF4-FFF2-40B4-BE49-F238E27FC236}">
                <a16:creationId xmlns:a16="http://schemas.microsoft.com/office/drawing/2014/main" id="{70205EDA-09AA-9EB0-25B0-BCEBD0327AE1}"/>
              </a:ext>
            </a:extLst>
          </p:cNvPr>
          <p:cNvGraphicFramePr>
            <a:graphicFrameLocks/>
          </p:cNvGraphicFramePr>
          <p:nvPr>
            <p:extLst>
              <p:ext uri="{D42A27DB-BD31-4B8C-83A1-F6EECF244321}">
                <p14:modId xmlns:p14="http://schemas.microsoft.com/office/powerpoint/2010/main" val="2663322671"/>
              </p:ext>
            </p:extLst>
          </p:nvPr>
        </p:nvGraphicFramePr>
        <p:xfrm>
          <a:off x="2180111" y="1599994"/>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icture 12">
            <a:extLst>
              <a:ext uri="{FF2B5EF4-FFF2-40B4-BE49-F238E27FC236}">
                <a16:creationId xmlns:a16="http://schemas.microsoft.com/office/drawing/2014/main" id="{DA681BD2-8896-984E-5411-B26E9038AACB}"/>
              </a:ext>
            </a:extLst>
          </p:cNvPr>
          <p:cNvPicPr>
            <a:picLocks noChangeAspect="1"/>
          </p:cNvPicPr>
          <p:nvPr/>
        </p:nvPicPr>
        <p:blipFill>
          <a:blip r:embed="rId8"/>
          <a:stretch>
            <a:fillRect/>
          </a:stretch>
        </p:blipFill>
        <p:spPr>
          <a:xfrm>
            <a:off x="2575594" y="1400422"/>
            <a:ext cx="675640" cy="666115"/>
          </a:xfrm>
          <a:prstGeom prst="rect">
            <a:avLst/>
          </a:prstGeom>
        </p:spPr>
      </p:pic>
      <p:pic>
        <p:nvPicPr>
          <p:cNvPr id="14" name="Picture 13">
            <a:extLst>
              <a:ext uri="{FF2B5EF4-FFF2-40B4-BE49-F238E27FC236}">
                <a16:creationId xmlns:a16="http://schemas.microsoft.com/office/drawing/2014/main" id="{E60B3F89-EB7C-6E11-5ABC-1427A4F9FF41}"/>
              </a:ext>
            </a:extLst>
          </p:cNvPr>
          <p:cNvPicPr>
            <a:picLocks noChangeAspect="1"/>
          </p:cNvPicPr>
          <p:nvPr/>
        </p:nvPicPr>
        <p:blipFill>
          <a:blip r:embed="rId9"/>
          <a:stretch>
            <a:fillRect/>
          </a:stretch>
        </p:blipFill>
        <p:spPr>
          <a:xfrm>
            <a:off x="6652964" y="2329245"/>
            <a:ext cx="626609" cy="621772"/>
          </a:xfrm>
          <a:prstGeom prst="rect">
            <a:avLst/>
          </a:prstGeom>
        </p:spPr>
      </p:pic>
      <p:pic>
        <p:nvPicPr>
          <p:cNvPr id="16" name="Picture 15">
            <a:extLst>
              <a:ext uri="{FF2B5EF4-FFF2-40B4-BE49-F238E27FC236}">
                <a16:creationId xmlns:a16="http://schemas.microsoft.com/office/drawing/2014/main" id="{06220EB3-DA1B-4352-96D4-2453E6121134}"/>
              </a:ext>
            </a:extLst>
          </p:cNvPr>
          <p:cNvPicPr>
            <a:picLocks noChangeAspect="1"/>
          </p:cNvPicPr>
          <p:nvPr/>
        </p:nvPicPr>
        <p:blipFill>
          <a:blip r:embed="rId10"/>
          <a:stretch>
            <a:fillRect/>
          </a:stretch>
        </p:blipFill>
        <p:spPr>
          <a:xfrm>
            <a:off x="8263115" y="1219629"/>
            <a:ext cx="772160" cy="760730"/>
          </a:xfrm>
          <a:prstGeom prst="rect">
            <a:avLst/>
          </a:prstGeom>
        </p:spPr>
      </p:pic>
      <p:pic>
        <p:nvPicPr>
          <p:cNvPr id="18" name="Picture 17">
            <a:extLst>
              <a:ext uri="{FF2B5EF4-FFF2-40B4-BE49-F238E27FC236}">
                <a16:creationId xmlns:a16="http://schemas.microsoft.com/office/drawing/2014/main" id="{C35E48DB-776C-C07D-7EA0-70D58C5BC76C}"/>
              </a:ext>
            </a:extLst>
          </p:cNvPr>
          <p:cNvPicPr>
            <a:picLocks noChangeAspect="1"/>
          </p:cNvPicPr>
          <p:nvPr/>
        </p:nvPicPr>
        <p:blipFill>
          <a:blip r:embed="rId11"/>
          <a:stretch>
            <a:fillRect/>
          </a:stretch>
        </p:blipFill>
        <p:spPr>
          <a:xfrm>
            <a:off x="4331747" y="2951017"/>
            <a:ext cx="773430" cy="791210"/>
          </a:xfrm>
          <a:prstGeom prst="rect">
            <a:avLst/>
          </a:prstGeom>
        </p:spPr>
      </p:pic>
      <p:pic>
        <p:nvPicPr>
          <p:cNvPr id="20" name="Picture 19">
            <a:extLst>
              <a:ext uri="{FF2B5EF4-FFF2-40B4-BE49-F238E27FC236}">
                <a16:creationId xmlns:a16="http://schemas.microsoft.com/office/drawing/2014/main" id="{FCAF95DE-D4C2-ED1D-8686-3362E1876089}"/>
              </a:ext>
            </a:extLst>
          </p:cNvPr>
          <p:cNvPicPr>
            <a:picLocks noChangeAspect="1"/>
          </p:cNvPicPr>
          <p:nvPr/>
        </p:nvPicPr>
        <p:blipFill>
          <a:blip r:embed="rId12"/>
          <a:stretch>
            <a:fillRect/>
          </a:stretch>
        </p:blipFill>
        <p:spPr>
          <a:xfrm>
            <a:off x="6652964" y="3346622"/>
            <a:ext cx="687070" cy="965200"/>
          </a:xfrm>
          <a:prstGeom prst="rect">
            <a:avLst/>
          </a:prstGeom>
        </p:spPr>
      </p:pic>
      <p:pic>
        <p:nvPicPr>
          <p:cNvPr id="22" name="Picture 21">
            <a:extLst>
              <a:ext uri="{FF2B5EF4-FFF2-40B4-BE49-F238E27FC236}">
                <a16:creationId xmlns:a16="http://schemas.microsoft.com/office/drawing/2014/main" id="{A0274DF7-B780-2EE6-3C47-4AE68B317950}"/>
              </a:ext>
            </a:extLst>
          </p:cNvPr>
          <p:cNvPicPr>
            <a:picLocks noChangeAspect="1"/>
          </p:cNvPicPr>
          <p:nvPr/>
        </p:nvPicPr>
        <p:blipFill>
          <a:blip r:embed="rId13"/>
          <a:stretch>
            <a:fillRect/>
          </a:stretch>
        </p:blipFill>
        <p:spPr>
          <a:xfrm>
            <a:off x="9226662" y="3346622"/>
            <a:ext cx="791210" cy="791210"/>
          </a:xfrm>
          <a:prstGeom prst="rect">
            <a:avLst/>
          </a:prstGeom>
        </p:spPr>
      </p:pic>
      <p:pic>
        <p:nvPicPr>
          <p:cNvPr id="24" name="Picture 23">
            <a:extLst>
              <a:ext uri="{FF2B5EF4-FFF2-40B4-BE49-F238E27FC236}">
                <a16:creationId xmlns:a16="http://schemas.microsoft.com/office/drawing/2014/main" id="{F1104C43-6D08-EA6C-A194-64C0180970E5}"/>
              </a:ext>
            </a:extLst>
          </p:cNvPr>
          <p:cNvPicPr>
            <a:picLocks noChangeAspect="1"/>
          </p:cNvPicPr>
          <p:nvPr/>
        </p:nvPicPr>
        <p:blipFill>
          <a:blip r:embed="rId14"/>
          <a:stretch>
            <a:fillRect/>
          </a:stretch>
        </p:blipFill>
        <p:spPr>
          <a:xfrm>
            <a:off x="2575594" y="5258006"/>
            <a:ext cx="933450" cy="918845"/>
          </a:xfrm>
          <a:prstGeom prst="rect">
            <a:avLst/>
          </a:prstGeom>
        </p:spPr>
      </p:pic>
      <p:pic>
        <p:nvPicPr>
          <p:cNvPr id="25" name="Picture 24">
            <a:extLst>
              <a:ext uri="{FF2B5EF4-FFF2-40B4-BE49-F238E27FC236}">
                <a16:creationId xmlns:a16="http://schemas.microsoft.com/office/drawing/2014/main" id="{640D75BE-B774-5DD7-F01C-FF260734D8AA}"/>
              </a:ext>
            </a:extLst>
          </p:cNvPr>
          <p:cNvPicPr>
            <a:picLocks noChangeAspect="1"/>
          </p:cNvPicPr>
          <p:nvPr/>
        </p:nvPicPr>
        <p:blipFill>
          <a:blip r:embed="rId15"/>
          <a:stretch>
            <a:fillRect/>
          </a:stretch>
        </p:blipFill>
        <p:spPr>
          <a:xfrm>
            <a:off x="6831716" y="5266261"/>
            <a:ext cx="1016635" cy="910590"/>
          </a:xfrm>
          <a:prstGeom prst="rect">
            <a:avLst/>
          </a:prstGeom>
        </p:spPr>
      </p:pic>
      <p:pic>
        <p:nvPicPr>
          <p:cNvPr id="26" name="Picture 25">
            <a:extLst>
              <a:ext uri="{FF2B5EF4-FFF2-40B4-BE49-F238E27FC236}">
                <a16:creationId xmlns:a16="http://schemas.microsoft.com/office/drawing/2014/main" id="{A23F76D4-22D9-2E9B-DA5F-0773505A54EC}"/>
              </a:ext>
            </a:extLst>
          </p:cNvPr>
          <p:cNvPicPr>
            <a:picLocks noChangeAspect="1"/>
          </p:cNvPicPr>
          <p:nvPr/>
        </p:nvPicPr>
        <p:blipFill>
          <a:blip r:embed="rId16"/>
          <a:stretch>
            <a:fillRect/>
          </a:stretch>
        </p:blipFill>
        <p:spPr>
          <a:xfrm>
            <a:off x="9346811" y="4794175"/>
            <a:ext cx="821688" cy="791210"/>
          </a:xfrm>
          <a:prstGeom prst="rect">
            <a:avLst/>
          </a:prstGeom>
        </p:spPr>
      </p:pic>
    </p:spTree>
    <p:extLst>
      <p:ext uri="{BB962C8B-B14F-4D97-AF65-F5344CB8AC3E}">
        <p14:creationId xmlns:p14="http://schemas.microsoft.com/office/powerpoint/2010/main" val="2434112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p:sp>
        <p:nvSpPr>
          <p:cNvPr id="9" name="TextBox 8">
            <a:extLst>
              <a:ext uri="{FF2B5EF4-FFF2-40B4-BE49-F238E27FC236}">
                <a16:creationId xmlns:a16="http://schemas.microsoft.com/office/drawing/2014/main" id="{4036F864-1292-9F66-E236-35DC9DF4A4E4}"/>
              </a:ext>
            </a:extLst>
          </p:cNvPr>
          <p:cNvSpPr txBox="1"/>
          <p:nvPr/>
        </p:nvSpPr>
        <p:spPr>
          <a:xfrm>
            <a:off x="593099" y="1545721"/>
            <a:ext cx="11005801" cy="4664867"/>
          </a:xfrm>
          <a:prstGeom prst="rect">
            <a:avLst/>
          </a:prstGeom>
          <a:noFill/>
        </p:spPr>
        <p:txBody>
          <a:bodyPr wrap="square" rtlCol="0">
            <a:spAutoFit/>
          </a:bodyPr>
          <a:lstStyle/>
          <a:p>
            <a:pPr lvl="0">
              <a:lnSpc>
                <a:spcPct val="115000"/>
              </a:lnSpc>
              <a:spcAft>
                <a:spcPts val="1000"/>
              </a:spcAft>
            </a:pPr>
            <a:r>
              <a:rPr lang="en-US" sz="2400" dirty="0">
                <a:effectLst/>
                <a:latin typeface="Arial" panose="020B0604020202020204" pitchFamily="34" charset="0"/>
                <a:ea typeface="Calibri" panose="020F0502020204030204" pitchFamily="34" charset="0"/>
              </a:rPr>
              <a:t>Within each of the nine areas, there are descriptions of development which may be considered to indicate:</a:t>
            </a:r>
          </a:p>
          <a:p>
            <a:pPr lvl="0">
              <a:lnSpc>
                <a:spcPct val="115000"/>
              </a:lnSpc>
              <a:spcAft>
                <a:spcPts val="1000"/>
              </a:spcAft>
            </a:pPr>
            <a:endParaRPr lang="en-US" sz="2400" dirty="0">
              <a:effectLst/>
              <a:latin typeface="Arial" panose="020B0604020202020204" pitchFamily="34" charset="0"/>
              <a:ea typeface="Calibri" panose="020F0502020204030204" pitchFamily="34" charset="0"/>
            </a:endParaRPr>
          </a:p>
          <a:p>
            <a:pPr marL="285750" lvl="0" indent="-285750">
              <a:lnSpc>
                <a:spcPct val="115000"/>
              </a:lnSpc>
              <a:spcAft>
                <a:spcPts val="1000"/>
              </a:spcAft>
              <a:buFont typeface="Arial" panose="020B0604020202020204" pitchFamily="34" charset="0"/>
              <a:buChar char="•"/>
            </a:pPr>
            <a:r>
              <a:rPr lang="en-US" sz="2400" dirty="0">
                <a:effectLst/>
                <a:latin typeface="Arial" panose="020B0604020202020204" pitchFamily="34" charset="0"/>
                <a:ea typeface="Calibri" panose="020F0502020204030204" pitchFamily="34" charset="0"/>
              </a:rPr>
              <a:t>Strengths</a:t>
            </a:r>
          </a:p>
          <a:p>
            <a:pPr lvl="0">
              <a:lnSpc>
                <a:spcPct val="115000"/>
              </a:lnSpc>
              <a:spcAft>
                <a:spcPts val="1000"/>
              </a:spcAft>
            </a:pPr>
            <a:endParaRPr lang="en-US" sz="2400" dirty="0">
              <a:effectLst/>
              <a:latin typeface="Arial" panose="020B0604020202020204" pitchFamily="34" charset="0"/>
              <a:ea typeface="Calibri" panose="020F0502020204030204" pitchFamily="34" charset="0"/>
            </a:endParaRPr>
          </a:p>
          <a:p>
            <a:pPr marL="285750" lvl="0" indent="-285750">
              <a:lnSpc>
                <a:spcPct val="115000"/>
              </a:lnSpc>
              <a:spcAft>
                <a:spcPts val="1000"/>
              </a:spcAft>
              <a:buFont typeface="Arial" panose="020B0604020202020204" pitchFamily="34" charset="0"/>
              <a:buChar char="•"/>
            </a:pPr>
            <a:r>
              <a:rPr lang="en-US" sz="2400" dirty="0">
                <a:latin typeface="Arial" panose="020B0604020202020204" pitchFamily="34" charset="0"/>
                <a:ea typeface="Calibri" panose="020F0502020204030204" pitchFamily="34" charset="0"/>
              </a:rPr>
              <a:t>Needs</a:t>
            </a:r>
          </a:p>
          <a:p>
            <a:pPr lvl="0">
              <a:lnSpc>
                <a:spcPct val="115000"/>
              </a:lnSpc>
              <a:spcAft>
                <a:spcPts val="1000"/>
              </a:spcAft>
            </a:pPr>
            <a:endParaRPr lang="en-US" sz="2400" dirty="0">
              <a:latin typeface="Arial" panose="020B0604020202020204" pitchFamily="34" charset="0"/>
              <a:ea typeface="Calibri" panose="020F0502020204030204" pitchFamily="34" charset="0"/>
            </a:endParaRPr>
          </a:p>
          <a:p>
            <a:pPr marL="285750" lvl="0" indent="-285750">
              <a:lnSpc>
                <a:spcPct val="115000"/>
              </a:lnSpc>
              <a:spcAft>
                <a:spcPts val="1000"/>
              </a:spcAft>
              <a:buFont typeface="Arial" panose="020B0604020202020204" pitchFamily="34" charset="0"/>
              <a:buChar char="•"/>
            </a:pPr>
            <a:r>
              <a:rPr lang="en-US" sz="2400" dirty="0">
                <a:latin typeface="Arial" panose="020B0604020202020204" pitchFamily="34" charset="0"/>
                <a:ea typeface="Calibri" panose="020F0502020204030204" pitchFamily="34" charset="0"/>
              </a:rPr>
              <a:t>Expected Development</a:t>
            </a:r>
            <a:endParaRPr lang="en-GB" sz="2400" dirty="0">
              <a:effectLst/>
              <a:latin typeface="Arial" panose="020B0604020202020204" pitchFamily="34" charset="0"/>
              <a:ea typeface="Calibri" panose="020F0502020204030204" pitchFamily="34" charset="0"/>
            </a:endParaRPr>
          </a:p>
          <a:p>
            <a:endParaRPr lang="en-GB" dirty="0"/>
          </a:p>
        </p:txBody>
      </p:sp>
      <p:pic>
        <p:nvPicPr>
          <p:cNvPr id="2" name="Picture 1">
            <a:extLst>
              <a:ext uri="{FF2B5EF4-FFF2-40B4-BE49-F238E27FC236}">
                <a16:creationId xmlns:a16="http://schemas.microsoft.com/office/drawing/2014/main" id="{69E8C114-D40A-2443-85C3-FEA876CA3291}"/>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3913652" y="2777182"/>
            <a:ext cx="635844" cy="865573"/>
          </a:xfrm>
          <a:prstGeom prst="rect">
            <a:avLst/>
          </a:prstGeom>
          <a:noFill/>
          <a:ln>
            <a:noFill/>
          </a:ln>
        </p:spPr>
      </p:pic>
      <p:pic>
        <p:nvPicPr>
          <p:cNvPr id="4" name="Picture 3">
            <a:extLst>
              <a:ext uri="{FF2B5EF4-FFF2-40B4-BE49-F238E27FC236}">
                <a16:creationId xmlns:a16="http://schemas.microsoft.com/office/drawing/2014/main" id="{B7EBA82D-78D9-ECE6-7788-D5D7658BC62A}"/>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3787670" y="4036962"/>
            <a:ext cx="887808" cy="805426"/>
          </a:xfrm>
          <a:prstGeom prst="rect">
            <a:avLst/>
          </a:prstGeom>
          <a:noFill/>
          <a:ln>
            <a:noFill/>
          </a:ln>
        </p:spPr>
      </p:pic>
      <p:pic>
        <p:nvPicPr>
          <p:cNvPr id="6" name="Picture 5" descr="A black background with a black square&#10;&#10;Description automatically generated with medium confidence">
            <a:extLst>
              <a:ext uri="{FF2B5EF4-FFF2-40B4-BE49-F238E27FC236}">
                <a16:creationId xmlns:a16="http://schemas.microsoft.com/office/drawing/2014/main" id="{7FE74EA0-D187-84E3-66C8-D9C4FF5518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7670" y="5315350"/>
            <a:ext cx="923810" cy="895238"/>
          </a:xfrm>
          <a:prstGeom prst="rect">
            <a:avLst/>
          </a:prstGeom>
        </p:spPr>
      </p:pic>
    </p:spTree>
    <p:extLst>
      <p:ext uri="{BB962C8B-B14F-4D97-AF65-F5344CB8AC3E}">
        <p14:creationId xmlns:p14="http://schemas.microsoft.com/office/powerpoint/2010/main" val="4219465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4F0D2A7-1B65-2DFC-6EAB-DC2F6A3A2E4B}"/>
              </a:ext>
            </a:extLst>
          </p:cNvPr>
          <p:cNvSpPr>
            <a:spLocks noGrp="1"/>
          </p:cNvSpPr>
          <p:nvPr>
            <p:ph type="title"/>
          </p:nvPr>
        </p:nvSpPr>
        <p:spPr>
          <a:xfrm>
            <a:off x="838200" y="365125"/>
            <a:ext cx="8522970" cy="1325563"/>
          </a:xfrm>
        </p:spPr>
        <p:txBody>
          <a:bodyPr/>
          <a:lstStyle/>
          <a:p>
            <a:r>
              <a:rPr lang="en-US" dirty="0"/>
              <a:t>Plan</a:t>
            </a:r>
          </a:p>
        </p:txBody>
      </p:sp>
      <p:graphicFrame>
        <p:nvGraphicFramePr>
          <p:cNvPr id="8" name="Text Placeholder 1">
            <a:extLst>
              <a:ext uri="{FF2B5EF4-FFF2-40B4-BE49-F238E27FC236}">
                <a16:creationId xmlns:a16="http://schemas.microsoft.com/office/drawing/2014/main" id="{4547C576-2C8B-9D25-0E90-73081C97DB81}"/>
              </a:ext>
            </a:extLst>
          </p:cNvPr>
          <p:cNvGraphicFramePr/>
          <p:nvPr>
            <p:extLst>
              <p:ext uri="{D42A27DB-BD31-4B8C-83A1-F6EECF244321}">
                <p14:modId xmlns:p14="http://schemas.microsoft.com/office/powerpoint/2010/main" val="2203930380"/>
              </p:ext>
            </p:extLst>
          </p:nvPr>
        </p:nvGraphicFramePr>
        <p:xfrm>
          <a:off x="3348990" y="1253331"/>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2633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p:sp>
        <p:nvSpPr>
          <p:cNvPr id="5" name="TextBox 4">
            <a:extLst>
              <a:ext uri="{FF2B5EF4-FFF2-40B4-BE49-F238E27FC236}">
                <a16:creationId xmlns:a16="http://schemas.microsoft.com/office/drawing/2014/main" id="{2E215B5F-3A63-3767-3769-8B71DE37CF02}"/>
              </a:ext>
            </a:extLst>
          </p:cNvPr>
          <p:cNvSpPr txBox="1"/>
          <p:nvPr/>
        </p:nvSpPr>
        <p:spPr>
          <a:xfrm>
            <a:off x="421195" y="1507300"/>
            <a:ext cx="11495314" cy="2246769"/>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We recommend that you go through the Observation Tables with the parent carer and young person (if appropriate) and select the descriptions together that you feel best describe the child’s development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You can highlight the best descriptions of the child for each area</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You can use different colours for home observations and school observations- it’s OK to have different opinions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These observations then build the profile of the child</a:t>
            </a:r>
          </a:p>
        </p:txBody>
      </p:sp>
      <p:pic>
        <p:nvPicPr>
          <p:cNvPr id="8" name="Picture 7">
            <a:extLst>
              <a:ext uri="{FF2B5EF4-FFF2-40B4-BE49-F238E27FC236}">
                <a16:creationId xmlns:a16="http://schemas.microsoft.com/office/drawing/2014/main" id="{286D50EF-328B-01F1-745B-45E431F397BA}"/>
              </a:ext>
            </a:extLst>
          </p:cNvPr>
          <p:cNvPicPr>
            <a:picLocks noChangeAspect="1"/>
          </p:cNvPicPr>
          <p:nvPr/>
        </p:nvPicPr>
        <p:blipFill>
          <a:blip r:embed="rId3"/>
          <a:stretch>
            <a:fillRect/>
          </a:stretch>
        </p:blipFill>
        <p:spPr>
          <a:xfrm>
            <a:off x="1091215" y="4258372"/>
            <a:ext cx="9658846" cy="1409772"/>
          </a:xfrm>
          <a:prstGeom prst="rect">
            <a:avLst/>
          </a:prstGeom>
        </p:spPr>
      </p:pic>
    </p:spTree>
    <p:extLst>
      <p:ext uri="{BB962C8B-B14F-4D97-AF65-F5344CB8AC3E}">
        <p14:creationId xmlns:p14="http://schemas.microsoft.com/office/powerpoint/2010/main" val="10458209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p:pic>
        <p:nvPicPr>
          <p:cNvPr id="6" name="Picture 5">
            <a:extLst>
              <a:ext uri="{FF2B5EF4-FFF2-40B4-BE49-F238E27FC236}">
                <a16:creationId xmlns:a16="http://schemas.microsoft.com/office/drawing/2014/main" id="{EDE95406-0314-FD27-5150-AAEB56F66B66}"/>
              </a:ext>
            </a:extLst>
          </p:cNvPr>
          <p:cNvPicPr>
            <a:picLocks noChangeAspect="1"/>
          </p:cNvPicPr>
          <p:nvPr/>
        </p:nvPicPr>
        <p:blipFill>
          <a:blip r:embed="rId3"/>
          <a:stretch>
            <a:fillRect/>
          </a:stretch>
        </p:blipFill>
        <p:spPr>
          <a:xfrm>
            <a:off x="575040" y="1404716"/>
            <a:ext cx="9286504" cy="4929417"/>
          </a:xfrm>
          <a:prstGeom prst="rect">
            <a:avLst/>
          </a:prstGeom>
        </p:spPr>
      </p:pic>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22FEAA26-50F8-E6FD-4612-F541CCD7925B}"/>
                  </a:ext>
                </a:extLst>
              </p14:cNvPr>
              <p14:cNvContentPartPr/>
              <p14:nvPr/>
            </p14:nvContentPartPr>
            <p14:xfrm>
              <a:off x="7292585" y="2160425"/>
              <a:ext cx="627840" cy="119520"/>
            </p14:xfrm>
          </p:contentPart>
        </mc:Choice>
        <mc:Fallback xmlns="">
          <p:pic>
            <p:nvPicPr>
              <p:cNvPr id="22" name="Ink 21">
                <a:extLst>
                  <a:ext uri="{FF2B5EF4-FFF2-40B4-BE49-F238E27FC236}">
                    <a16:creationId xmlns:a16="http://schemas.microsoft.com/office/drawing/2014/main" id="{22FEAA26-50F8-E6FD-4612-F541CCD7925B}"/>
                  </a:ext>
                </a:extLst>
              </p:cNvPr>
              <p:cNvPicPr/>
              <p:nvPr/>
            </p:nvPicPr>
            <p:blipFill>
              <a:blip r:embed="rId5"/>
              <a:stretch>
                <a:fillRect/>
              </a:stretch>
            </p:blipFill>
            <p:spPr>
              <a:xfrm>
                <a:off x="7238585" y="2052785"/>
                <a:ext cx="735480" cy="335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AAB5A626-9381-5D4D-A01C-73DBC95197D2}"/>
                  </a:ext>
                </a:extLst>
              </p14:cNvPr>
              <p14:cNvContentPartPr/>
              <p14:nvPr/>
            </p14:nvContentPartPr>
            <p14:xfrm>
              <a:off x="7302665" y="1957385"/>
              <a:ext cx="1844640" cy="61920"/>
            </p14:xfrm>
          </p:contentPart>
        </mc:Choice>
        <mc:Fallback xmlns="">
          <p:pic>
            <p:nvPicPr>
              <p:cNvPr id="23" name="Ink 22">
                <a:extLst>
                  <a:ext uri="{FF2B5EF4-FFF2-40B4-BE49-F238E27FC236}">
                    <a16:creationId xmlns:a16="http://schemas.microsoft.com/office/drawing/2014/main" id="{AAB5A626-9381-5D4D-A01C-73DBC95197D2}"/>
                  </a:ext>
                </a:extLst>
              </p:cNvPr>
              <p:cNvPicPr/>
              <p:nvPr/>
            </p:nvPicPr>
            <p:blipFill>
              <a:blip r:embed="rId7"/>
              <a:stretch>
                <a:fillRect/>
              </a:stretch>
            </p:blipFill>
            <p:spPr>
              <a:xfrm>
                <a:off x="7249025" y="1849745"/>
                <a:ext cx="1952280" cy="2775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F2236906-CA55-B5E5-FF1F-118D7089FEF9}"/>
                  </a:ext>
                </a:extLst>
              </p14:cNvPr>
              <p14:cNvContentPartPr/>
              <p14:nvPr/>
            </p14:nvContentPartPr>
            <p14:xfrm>
              <a:off x="7576265" y="2089505"/>
              <a:ext cx="1626120" cy="72720"/>
            </p14:xfrm>
          </p:contentPart>
        </mc:Choice>
        <mc:Fallback xmlns="">
          <p:pic>
            <p:nvPicPr>
              <p:cNvPr id="24" name="Ink 23">
                <a:extLst>
                  <a:ext uri="{FF2B5EF4-FFF2-40B4-BE49-F238E27FC236}">
                    <a16:creationId xmlns:a16="http://schemas.microsoft.com/office/drawing/2014/main" id="{F2236906-CA55-B5E5-FF1F-118D7089FEF9}"/>
                  </a:ext>
                </a:extLst>
              </p:cNvPr>
              <p:cNvPicPr/>
              <p:nvPr/>
            </p:nvPicPr>
            <p:blipFill>
              <a:blip r:embed="rId9"/>
              <a:stretch>
                <a:fillRect/>
              </a:stretch>
            </p:blipFill>
            <p:spPr>
              <a:xfrm>
                <a:off x="7522265" y="1981865"/>
                <a:ext cx="1733760" cy="2883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CFAAA4EA-5E97-2F09-D19E-3E4D3CBA42A8}"/>
                  </a:ext>
                </a:extLst>
              </p14:cNvPr>
              <p14:cNvContentPartPr/>
              <p14:nvPr/>
            </p14:nvContentPartPr>
            <p14:xfrm>
              <a:off x="10046225" y="2184545"/>
              <a:ext cx="461520" cy="41400"/>
            </p14:xfrm>
          </p:contentPart>
        </mc:Choice>
        <mc:Fallback xmlns="">
          <p:pic>
            <p:nvPicPr>
              <p:cNvPr id="27" name="Ink 26">
                <a:extLst>
                  <a:ext uri="{FF2B5EF4-FFF2-40B4-BE49-F238E27FC236}">
                    <a16:creationId xmlns:a16="http://schemas.microsoft.com/office/drawing/2014/main" id="{CFAAA4EA-5E97-2F09-D19E-3E4D3CBA42A8}"/>
                  </a:ext>
                </a:extLst>
              </p:cNvPr>
              <p:cNvPicPr/>
              <p:nvPr/>
            </p:nvPicPr>
            <p:blipFill>
              <a:blip r:embed="rId11"/>
              <a:stretch>
                <a:fillRect/>
              </a:stretch>
            </p:blipFill>
            <p:spPr>
              <a:xfrm>
                <a:off x="9992585" y="2076545"/>
                <a:ext cx="5691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8" name="Ink 27">
                <a:extLst>
                  <a:ext uri="{FF2B5EF4-FFF2-40B4-BE49-F238E27FC236}">
                    <a16:creationId xmlns:a16="http://schemas.microsoft.com/office/drawing/2014/main" id="{99357AA7-3351-0B22-02AB-F88382723BC4}"/>
                  </a:ext>
                </a:extLst>
              </p14:cNvPr>
              <p14:cNvContentPartPr/>
              <p14:nvPr/>
            </p14:nvContentPartPr>
            <p14:xfrm>
              <a:off x="1175465" y="2160785"/>
              <a:ext cx="1887120" cy="96840"/>
            </p14:xfrm>
          </p:contentPart>
        </mc:Choice>
        <mc:Fallback xmlns="">
          <p:pic>
            <p:nvPicPr>
              <p:cNvPr id="28" name="Ink 27">
                <a:extLst>
                  <a:ext uri="{FF2B5EF4-FFF2-40B4-BE49-F238E27FC236}">
                    <a16:creationId xmlns:a16="http://schemas.microsoft.com/office/drawing/2014/main" id="{99357AA7-3351-0B22-02AB-F88382723BC4}"/>
                  </a:ext>
                </a:extLst>
              </p:cNvPr>
              <p:cNvPicPr/>
              <p:nvPr/>
            </p:nvPicPr>
            <p:blipFill>
              <a:blip r:embed="rId13"/>
              <a:stretch>
                <a:fillRect/>
              </a:stretch>
            </p:blipFill>
            <p:spPr>
              <a:xfrm>
                <a:off x="1121825" y="2053145"/>
                <a:ext cx="1994760" cy="312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9" name="Ink 28">
                <a:extLst>
                  <a:ext uri="{FF2B5EF4-FFF2-40B4-BE49-F238E27FC236}">
                    <a16:creationId xmlns:a16="http://schemas.microsoft.com/office/drawing/2014/main" id="{DE8CC488-2901-0041-0CFE-B49E899BDCCD}"/>
                  </a:ext>
                </a:extLst>
              </p14:cNvPr>
              <p14:cNvContentPartPr/>
              <p14:nvPr/>
            </p14:nvContentPartPr>
            <p14:xfrm>
              <a:off x="1222625" y="2362025"/>
              <a:ext cx="462240" cy="13320"/>
            </p14:xfrm>
          </p:contentPart>
        </mc:Choice>
        <mc:Fallback xmlns="">
          <p:pic>
            <p:nvPicPr>
              <p:cNvPr id="29" name="Ink 28">
                <a:extLst>
                  <a:ext uri="{FF2B5EF4-FFF2-40B4-BE49-F238E27FC236}">
                    <a16:creationId xmlns:a16="http://schemas.microsoft.com/office/drawing/2014/main" id="{DE8CC488-2901-0041-0CFE-B49E899BDCCD}"/>
                  </a:ext>
                </a:extLst>
              </p:cNvPr>
              <p:cNvPicPr/>
              <p:nvPr/>
            </p:nvPicPr>
            <p:blipFill>
              <a:blip r:embed="rId15"/>
              <a:stretch>
                <a:fillRect/>
              </a:stretch>
            </p:blipFill>
            <p:spPr>
              <a:xfrm>
                <a:off x="1168985" y="2254385"/>
                <a:ext cx="56988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0" name="Ink 29">
                <a:extLst>
                  <a:ext uri="{FF2B5EF4-FFF2-40B4-BE49-F238E27FC236}">
                    <a16:creationId xmlns:a16="http://schemas.microsoft.com/office/drawing/2014/main" id="{22FFCD94-5113-795F-A039-F80D5FC5DBE2}"/>
                  </a:ext>
                </a:extLst>
              </p14:cNvPr>
              <p14:cNvContentPartPr/>
              <p14:nvPr/>
            </p14:nvContentPartPr>
            <p14:xfrm>
              <a:off x="1175465" y="4476305"/>
              <a:ext cx="2528280" cy="37440"/>
            </p14:xfrm>
          </p:contentPart>
        </mc:Choice>
        <mc:Fallback xmlns="">
          <p:pic>
            <p:nvPicPr>
              <p:cNvPr id="30" name="Ink 29">
                <a:extLst>
                  <a:ext uri="{FF2B5EF4-FFF2-40B4-BE49-F238E27FC236}">
                    <a16:creationId xmlns:a16="http://schemas.microsoft.com/office/drawing/2014/main" id="{22FFCD94-5113-795F-A039-F80D5FC5DBE2}"/>
                  </a:ext>
                </a:extLst>
              </p:cNvPr>
              <p:cNvPicPr/>
              <p:nvPr/>
            </p:nvPicPr>
            <p:blipFill>
              <a:blip r:embed="rId17"/>
              <a:stretch>
                <a:fillRect/>
              </a:stretch>
            </p:blipFill>
            <p:spPr>
              <a:xfrm>
                <a:off x="1121825" y="4368305"/>
                <a:ext cx="263592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1" name="Ink 30">
                <a:extLst>
                  <a:ext uri="{FF2B5EF4-FFF2-40B4-BE49-F238E27FC236}">
                    <a16:creationId xmlns:a16="http://schemas.microsoft.com/office/drawing/2014/main" id="{61483E8E-9867-7283-1F29-4EBB78F60F71}"/>
                  </a:ext>
                </a:extLst>
              </p14:cNvPr>
              <p14:cNvContentPartPr/>
              <p14:nvPr/>
            </p14:nvContentPartPr>
            <p14:xfrm>
              <a:off x="1163585" y="5841785"/>
              <a:ext cx="2373840" cy="73080"/>
            </p14:xfrm>
          </p:contentPart>
        </mc:Choice>
        <mc:Fallback xmlns="">
          <p:pic>
            <p:nvPicPr>
              <p:cNvPr id="31" name="Ink 30">
                <a:extLst>
                  <a:ext uri="{FF2B5EF4-FFF2-40B4-BE49-F238E27FC236}">
                    <a16:creationId xmlns:a16="http://schemas.microsoft.com/office/drawing/2014/main" id="{61483E8E-9867-7283-1F29-4EBB78F60F71}"/>
                  </a:ext>
                </a:extLst>
              </p:cNvPr>
              <p:cNvPicPr/>
              <p:nvPr/>
            </p:nvPicPr>
            <p:blipFill>
              <a:blip r:embed="rId19"/>
              <a:stretch>
                <a:fillRect/>
              </a:stretch>
            </p:blipFill>
            <p:spPr>
              <a:xfrm>
                <a:off x="1109585" y="5734145"/>
                <a:ext cx="2481480" cy="28872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F23118F8-9ABB-6D29-4981-8C7FCEAB3CA0}"/>
                  </a:ext>
                </a:extLst>
              </p14:cNvPr>
              <p14:cNvContentPartPr/>
              <p14:nvPr/>
            </p14:nvContentPartPr>
            <p14:xfrm>
              <a:off x="1306145" y="6032225"/>
              <a:ext cx="2196360" cy="48960"/>
            </p14:xfrm>
          </p:contentPart>
        </mc:Choice>
        <mc:Fallback xmlns="">
          <p:pic>
            <p:nvPicPr>
              <p:cNvPr id="32" name="Ink 31">
                <a:extLst>
                  <a:ext uri="{FF2B5EF4-FFF2-40B4-BE49-F238E27FC236}">
                    <a16:creationId xmlns:a16="http://schemas.microsoft.com/office/drawing/2014/main" id="{F23118F8-9ABB-6D29-4981-8C7FCEAB3CA0}"/>
                  </a:ext>
                </a:extLst>
              </p:cNvPr>
              <p:cNvPicPr/>
              <p:nvPr/>
            </p:nvPicPr>
            <p:blipFill>
              <a:blip r:embed="rId21"/>
              <a:stretch>
                <a:fillRect/>
              </a:stretch>
            </p:blipFill>
            <p:spPr>
              <a:xfrm>
                <a:off x="1252505" y="5924225"/>
                <a:ext cx="2304000" cy="2646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3" name="Ink 32">
                <a:extLst>
                  <a:ext uri="{FF2B5EF4-FFF2-40B4-BE49-F238E27FC236}">
                    <a16:creationId xmlns:a16="http://schemas.microsoft.com/office/drawing/2014/main" id="{2D71A160-FC59-4C50-E47A-9DAC8DC026A2}"/>
                  </a:ext>
                </a:extLst>
              </p14:cNvPr>
              <p14:cNvContentPartPr/>
              <p14:nvPr/>
            </p14:nvContentPartPr>
            <p14:xfrm>
              <a:off x="1186985" y="6174785"/>
              <a:ext cx="889920" cy="72360"/>
            </p14:xfrm>
          </p:contentPart>
        </mc:Choice>
        <mc:Fallback xmlns="">
          <p:pic>
            <p:nvPicPr>
              <p:cNvPr id="33" name="Ink 32">
                <a:extLst>
                  <a:ext uri="{FF2B5EF4-FFF2-40B4-BE49-F238E27FC236}">
                    <a16:creationId xmlns:a16="http://schemas.microsoft.com/office/drawing/2014/main" id="{2D71A160-FC59-4C50-E47A-9DAC8DC026A2}"/>
                  </a:ext>
                </a:extLst>
              </p:cNvPr>
              <p:cNvPicPr/>
              <p:nvPr/>
            </p:nvPicPr>
            <p:blipFill>
              <a:blip r:embed="rId23"/>
              <a:stretch>
                <a:fillRect/>
              </a:stretch>
            </p:blipFill>
            <p:spPr>
              <a:xfrm>
                <a:off x="1133345" y="6067145"/>
                <a:ext cx="997560" cy="288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4" name="Ink 33">
                <a:extLst>
                  <a:ext uri="{FF2B5EF4-FFF2-40B4-BE49-F238E27FC236}">
                    <a16:creationId xmlns:a16="http://schemas.microsoft.com/office/drawing/2014/main" id="{A7EDB50D-7CDC-256D-A1C2-B23D4812E4F4}"/>
                  </a:ext>
                </a:extLst>
              </p14:cNvPr>
              <p14:cNvContentPartPr/>
              <p14:nvPr/>
            </p14:nvContentPartPr>
            <p14:xfrm>
              <a:off x="9951545" y="2777465"/>
              <a:ext cx="604440" cy="13320"/>
            </p14:xfrm>
          </p:contentPart>
        </mc:Choice>
        <mc:Fallback xmlns="">
          <p:pic>
            <p:nvPicPr>
              <p:cNvPr id="34" name="Ink 33">
                <a:extLst>
                  <a:ext uri="{FF2B5EF4-FFF2-40B4-BE49-F238E27FC236}">
                    <a16:creationId xmlns:a16="http://schemas.microsoft.com/office/drawing/2014/main" id="{A7EDB50D-7CDC-256D-A1C2-B23D4812E4F4}"/>
                  </a:ext>
                </a:extLst>
              </p:cNvPr>
              <p:cNvPicPr/>
              <p:nvPr/>
            </p:nvPicPr>
            <p:blipFill>
              <a:blip r:embed="rId25"/>
              <a:stretch>
                <a:fillRect/>
              </a:stretch>
            </p:blipFill>
            <p:spPr>
              <a:xfrm>
                <a:off x="9897545" y="2669465"/>
                <a:ext cx="71208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5" name="Ink 34">
                <a:extLst>
                  <a:ext uri="{FF2B5EF4-FFF2-40B4-BE49-F238E27FC236}">
                    <a16:creationId xmlns:a16="http://schemas.microsoft.com/office/drawing/2014/main" id="{AB08A1A4-EFF2-8D31-D1CA-6248C7E8F129}"/>
                  </a:ext>
                </a:extLst>
              </p14:cNvPr>
              <p14:cNvContentPartPr/>
              <p14:nvPr/>
            </p14:nvContentPartPr>
            <p14:xfrm>
              <a:off x="1199225" y="3110825"/>
              <a:ext cx="1288440" cy="48240"/>
            </p14:xfrm>
          </p:contentPart>
        </mc:Choice>
        <mc:Fallback xmlns="">
          <p:pic>
            <p:nvPicPr>
              <p:cNvPr id="35" name="Ink 34">
                <a:extLst>
                  <a:ext uri="{FF2B5EF4-FFF2-40B4-BE49-F238E27FC236}">
                    <a16:creationId xmlns:a16="http://schemas.microsoft.com/office/drawing/2014/main" id="{AB08A1A4-EFF2-8D31-D1CA-6248C7E8F129}"/>
                  </a:ext>
                </a:extLst>
              </p:cNvPr>
              <p:cNvPicPr/>
              <p:nvPr/>
            </p:nvPicPr>
            <p:blipFill>
              <a:blip r:embed="rId27"/>
              <a:stretch>
                <a:fillRect/>
              </a:stretch>
            </p:blipFill>
            <p:spPr>
              <a:xfrm>
                <a:off x="1145225" y="3003185"/>
                <a:ext cx="139608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6" name="Ink 35">
                <a:extLst>
                  <a:ext uri="{FF2B5EF4-FFF2-40B4-BE49-F238E27FC236}">
                    <a16:creationId xmlns:a16="http://schemas.microsoft.com/office/drawing/2014/main" id="{B1F0034C-527F-FF62-894D-50C5028D9FBB}"/>
                  </a:ext>
                </a:extLst>
              </p14:cNvPr>
              <p14:cNvContentPartPr/>
              <p14:nvPr/>
            </p14:nvContentPartPr>
            <p14:xfrm>
              <a:off x="1175465" y="3502145"/>
              <a:ext cx="2302560" cy="37440"/>
            </p14:xfrm>
          </p:contentPart>
        </mc:Choice>
        <mc:Fallback xmlns="">
          <p:pic>
            <p:nvPicPr>
              <p:cNvPr id="36" name="Ink 35">
                <a:extLst>
                  <a:ext uri="{FF2B5EF4-FFF2-40B4-BE49-F238E27FC236}">
                    <a16:creationId xmlns:a16="http://schemas.microsoft.com/office/drawing/2014/main" id="{B1F0034C-527F-FF62-894D-50C5028D9FBB}"/>
                  </a:ext>
                </a:extLst>
              </p:cNvPr>
              <p:cNvPicPr/>
              <p:nvPr/>
            </p:nvPicPr>
            <p:blipFill>
              <a:blip r:embed="rId29"/>
              <a:stretch>
                <a:fillRect/>
              </a:stretch>
            </p:blipFill>
            <p:spPr>
              <a:xfrm>
                <a:off x="1121825" y="3394505"/>
                <a:ext cx="2410200" cy="25308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7" name="Ink 36">
                <a:extLst>
                  <a:ext uri="{FF2B5EF4-FFF2-40B4-BE49-F238E27FC236}">
                    <a16:creationId xmlns:a16="http://schemas.microsoft.com/office/drawing/2014/main" id="{43188039-9AB3-928B-977D-D7C0C36CBFBB}"/>
                  </a:ext>
                </a:extLst>
              </p14:cNvPr>
              <p14:cNvContentPartPr/>
              <p14:nvPr/>
            </p14:nvContentPartPr>
            <p14:xfrm>
              <a:off x="1234865" y="3681065"/>
              <a:ext cx="1589760" cy="60120"/>
            </p14:xfrm>
          </p:contentPart>
        </mc:Choice>
        <mc:Fallback xmlns="">
          <p:pic>
            <p:nvPicPr>
              <p:cNvPr id="37" name="Ink 36">
                <a:extLst>
                  <a:ext uri="{FF2B5EF4-FFF2-40B4-BE49-F238E27FC236}">
                    <a16:creationId xmlns:a16="http://schemas.microsoft.com/office/drawing/2014/main" id="{43188039-9AB3-928B-977D-D7C0C36CBFBB}"/>
                  </a:ext>
                </a:extLst>
              </p:cNvPr>
              <p:cNvPicPr/>
              <p:nvPr/>
            </p:nvPicPr>
            <p:blipFill>
              <a:blip r:embed="rId31"/>
              <a:stretch>
                <a:fillRect/>
              </a:stretch>
            </p:blipFill>
            <p:spPr>
              <a:xfrm>
                <a:off x="1180865" y="3573425"/>
                <a:ext cx="1697400" cy="2757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9" name="Ink 38">
                <a:extLst>
                  <a:ext uri="{FF2B5EF4-FFF2-40B4-BE49-F238E27FC236}">
                    <a16:creationId xmlns:a16="http://schemas.microsoft.com/office/drawing/2014/main" id="{B4D9A3EE-985F-FAA8-E514-B58E1EB5BF8A}"/>
                  </a:ext>
                </a:extLst>
              </p14:cNvPr>
              <p14:cNvContentPartPr/>
              <p14:nvPr/>
            </p14:nvContentPartPr>
            <p14:xfrm>
              <a:off x="1104185" y="5436425"/>
              <a:ext cx="1989360" cy="61920"/>
            </p14:xfrm>
          </p:contentPart>
        </mc:Choice>
        <mc:Fallback xmlns="">
          <p:pic>
            <p:nvPicPr>
              <p:cNvPr id="39" name="Ink 38">
                <a:extLst>
                  <a:ext uri="{FF2B5EF4-FFF2-40B4-BE49-F238E27FC236}">
                    <a16:creationId xmlns:a16="http://schemas.microsoft.com/office/drawing/2014/main" id="{B4D9A3EE-985F-FAA8-E514-B58E1EB5BF8A}"/>
                  </a:ext>
                </a:extLst>
              </p:cNvPr>
              <p:cNvPicPr/>
              <p:nvPr/>
            </p:nvPicPr>
            <p:blipFill>
              <a:blip r:embed="rId33"/>
              <a:stretch>
                <a:fillRect/>
              </a:stretch>
            </p:blipFill>
            <p:spPr>
              <a:xfrm>
                <a:off x="1050545" y="5328425"/>
                <a:ext cx="2097000" cy="2775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0" name="Ink 39">
                <a:extLst>
                  <a:ext uri="{FF2B5EF4-FFF2-40B4-BE49-F238E27FC236}">
                    <a16:creationId xmlns:a16="http://schemas.microsoft.com/office/drawing/2014/main" id="{B37F7609-E110-9C47-BC92-2F72B8A7F948}"/>
                  </a:ext>
                </a:extLst>
              </p14:cNvPr>
              <p14:cNvContentPartPr/>
              <p14:nvPr/>
            </p14:nvContentPartPr>
            <p14:xfrm>
              <a:off x="1234865" y="5592665"/>
              <a:ext cx="1827720" cy="48600"/>
            </p14:xfrm>
          </p:contentPart>
        </mc:Choice>
        <mc:Fallback xmlns="">
          <p:pic>
            <p:nvPicPr>
              <p:cNvPr id="40" name="Ink 39">
                <a:extLst>
                  <a:ext uri="{FF2B5EF4-FFF2-40B4-BE49-F238E27FC236}">
                    <a16:creationId xmlns:a16="http://schemas.microsoft.com/office/drawing/2014/main" id="{B37F7609-E110-9C47-BC92-2F72B8A7F948}"/>
                  </a:ext>
                </a:extLst>
              </p:cNvPr>
              <p:cNvPicPr/>
              <p:nvPr/>
            </p:nvPicPr>
            <p:blipFill>
              <a:blip r:embed="rId35"/>
              <a:stretch>
                <a:fillRect/>
              </a:stretch>
            </p:blipFill>
            <p:spPr>
              <a:xfrm>
                <a:off x="1180865" y="5484665"/>
                <a:ext cx="1935360" cy="26424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1" name="Ink 40">
                <a:extLst>
                  <a:ext uri="{FF2B5EF4-FFF2-40B4-BE49-F238E27FC236}">
                    <a16:creationId xmlns:a16="http://schemas.microsoft.com/office/drawing/2014/main" id="{0F8FEC5B-686B-0094-A6C5-9862DFC4DB44}"/>
                  </a:ext>
                </a:extLst>
              </p14:cNvPr>
              <p14:cNvContentPartPr/>
              <p14:nvPr/>
            </p14:nvContentPartPr>
            <p14:xfrm>
              <a:off x="4288385" y="3074825"/>
              <a:ext cx="996480" cy="72000"/>
            </p14:xfrm>
          </p:contentPart>
        </mc:Choice>
        <mc:Fallback xmlns="">
          <p:pic>
            <p:nvPicPr>
              <p:cNvPr id="41" name="Ink 40">
                <a:extLst>
                  <a:ext uri="{FF2B5EF4-FFF2-40B4-BE49-F238E27FC236}">
                    <a16:creationId xmlns:a16="http://schemas.microsoft.com/office/drawing/2014/main" id="{0F8FEC5B-686B-0094-A6C5-9862DFC4DB44}"/>
                  </a:ext>
                </a:extLst>
              </p:cNvPr>
              <p:cNvPicPr/>
              <p:nvPr/>
            </p:nvPicPr>
            <p:blipFill>
              <a:blip r:embed="rId37"/>
              <a:stretch>
                <a:fillRect/>
              </a:stretch>
            </p:blipFill>
            <p:spPr>
              <a:xfrm>
                <a:off x="4234385" y="2966825"/>
                <a:ext cx="1104120" cy="28764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2" name="Ink 41">
                <a:extLst>
                  <a:ext uri="{FF2B5EF4-FFF2-40B4-BE49-F238E27FC236}">
                    <a16:creationId xmlns:a16="http://schemas.microsoft.com/office/drawing/2014/main" id="{1AC8B349-1A21-7316-8E8B-A188D1956B7F}"/>
                  </a:ext>
                </a:extLst>
              </p14:cNvPr>
              <p14:cNvContentPartPr/>
              <p14:nvPr/>
            </p14:nvContentPartPr>
            <p14:xfrm>
              <a:off x="4310345" y="2921105"/>
              <a:ext cx="2124360" cy="71280"/>
            </p14:xfrm>
          </p:contentPart>
        </mc:Choice>
        <mc:Fallback xmlns="">
          <p:pic>
            <p:nvPicPr>
              <p:cNvPr id="42" name="Ink 41">
                <a:extLst>
                  <a:ext uri="{FF2B5EF4-FFF2-40B4-BE49-F238E27FC236}">
                    <a16:creationId xmlns:a16="http://schemas.microsoft.com/office/drawing/2014/main" id="{1AC8B349-1A21-7316-8E8B-A188D1956B7F}"/>
                  </a:ext>
                </a:extLst>
              </p:cNvPr>
              <p:cNvPicPr/>
              <p:nvPr/>
            </p:nvPicPr>
            <p:blipFill>
              <a:blip r:embed="rId39"/>
              <a:stretch>
                <a:fillRect/>
              </a:stretch>
            </p:blipFill>
            <p:spPr>
              <a:xfrm>
                <a:off x="4256345" y="2813105"/>
                <a:ext cx="2232000" cy="28692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43" name="Ink 42">
                <a:extLst>
                  <a:ext uri="{FF2B5EF4-FFF2-40B4-BE49-F238E27FC236}">
                    <a16:creationId xmlns:a16="http://schemas.microsoft.com/office/drawing/2014/main" id="{42464516-DCAF-3B02-BC30-064F0BA993E4}"/>
                  </a:ext>
                </a:extLst>
              </p14:cNvPr>
              <p14:cNvContentPartPr/>
              <p14:nvPr/>
            </p14:nvContentPartPr>
            <p14:xfrm>
              <a:off x="10093385" y="3407105"/>
              <a:ext cx="538200" cy="20160"/>
            </p14:xfrm>
          </p:contentPart>
        </mc:Choice>
        <mc:Fallback xmlns="">
          <p:pic>
            <p:nvPicPr>
              <p:cNvPr id="43" name="Ink 42">
                <a:extLst>
                  <a:ext uri="{FF2B5EF4-FFF2-40B4-BE49-F238E27FC236}">
                    <a16:creationId xmlns:a16="http://schemas.microsoft.com/office/drawing/2014/main" id="{42464516-DCAF-3B02-BC30-064F0BA993E4}"/>
                  </a:ext>
                </a:extLst>
              </p:cNvPr>
              <p:cNvPicPr/>
              <p:nvPr/>
            </p:nvPicPr>
            <p:blipFill>
              <a:blip r:embed="rId41"/>
              <a:stretch>
                <a:fillRect/>
              </a:stretch>
            </p:blipFill>
            <p:spPr>
              <a:xfrm>
                <a:off x="10039745" y="3299105"/>
                <a:ext cx="645840" cy="235800"/>
              </a:xfrm>
              <a:prstGeom prst="rect">
                <a:avLst/>
              </a:prstGeom>
            </p:spPr>
          </p:pic>
        </mc:Fallback>
      </mc:AlternateContent>
      <p:sp>
        <p:nvSpPr>
          <p:cNvPr id="44" name="TextBox 43">
            <a:extLst>
              <a:ext uri="{FF2B5EF4-FFF2-40B4-BE49-F238E27FC236}">
                <a16:creationId xmlns:a16="http://schemas.microsoft.com/office/drawing/2014/main" id="{D71E4971-3FFC-2BB3-37B3-182FFEDCF445}"/>
              </a:ext>
            </a:extLst>
          </p:cNvPr>
          <p:cNvSpPr txBox="1"/>
          <p:nvPr/>
        </p:nvSpPr>
        <p:spPr>
          <a:xfrm>
            <a:off x="10692426" y="1912744"/>
            <a:ext cx="1076021"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Home and YP</a:t>
            </a:r>
          </a:p>
        </p:txBody>
      </p:sp>
      <p:sp>
        <p:nvSpPr>
          <p:cNvPr id="45" name="TextBox 44">
            <a:extLst>
              <a:ext uri="{FF2B5EF4-FFF2-40B4-BE49-F238E27FC236}">
                <a16:creationId xmlns:a16="http://schemas.microsoft.com/office/drawing/2014/main" id="{D0557ACA-52AB-0124-96FD-889197B2B117}"/>
              </a:ext>
            </a:extLst>
          </p:cNvPr>
          <p:cNvSpPr txBox="1"/>
          <p:nvPr/>
        </p:nvSpPr>
        <p:spPr>
          <a:xfrm>
            <a:off x="10750061" y="2606119"/>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School</a:t>
            </a:r>
          </a:p>
        </p:txBody>
      </p:sp>
      <p:sp>
        <p:nvSpPr>
          <p:cNvPr id="46" name="TextBox 45">
            <a:extLst>
              <a:ext uri="{FF2B5EF4-FFF2-40B4-BE49-F238E27FC236}">
                <a16:creationId xmlns:a16="http://schemas.microsoft.com/office/drawing/2014/main" id="{F8FC5978-8D89-3405-1134-30240B6FBBFE}"/>
              </a:ext>
            </a:extLst>
          </p:cNvPr>
          <p:cNvSpPr txBox="1"/>
          <p:nvPr/>
        </p:nvSpPr>
        <p:spPr>
          <a:xfrm>
            <a:off x="10805496" y="3182310"/>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Both</a:t>
            </a:r>
          </a:p>
        </p:txBody>
      </p:sp>
      <p:sp>
        <p:nvSpPr>
          <p:cNvPr id="47" name="TextBox 46">
            <a:extLst>
              <a:ext uri="{FF2B5EF4-FFF2-40B4-BE49-F238E27FC236}">
                <a16:creationId xmlns:a16="http://schemas.microsoft.com/office/drawing/2014/main" id="{2E5E54F7-84F8-0794-79CE-8F539EABC4AF}"/>
              </a:ext>
            </a:extLst>
          </p:cNvPr>
          <p:cNvSpPr txBox="1"/>
          <p:nvPr/>
        </p:nvSpPr>
        <p:spPr>
          <a:xfrm>
            <a:off x="10358090" y="1314492"/>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a:t>
            </a:r>
          </a:p>
        </p:txBody>
      </p:sp>
    </p:spTree>
    <p:extLst>
      <p:ext uri="{BB962C8B-B14F-4D97-AF65-F5344CB8AC3E}">
        <p14:creationId xmlns:p14="http://schemas.microsoft.com/office/powerpoint/2010/main" val="42069770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10474570" cy="1325563"/>
          </a:xfrm>
        </p:spPr>
        <p:txBody>
          <a:bodyPr/>
          <a:lstStyle/>
          <a:p>
            <a:r>
              <a:rPr lang="en-GB" dirty="0"/>
              <a:t>Identifying Needs using the Needs Led Approach- Observation Tables</a:t>
            </a:r>
          </a:p>
        </p:txBody>
      </p:sp>
      <p:pic>
        <p:nvPicPr>
          <p:cNvPr id="4" name="Picture 3">
            <a:extLst>
              <a:ext uri="{FF2B5EF4-FFF2-40B4-BE49-F238E27FC236}">
                <a16:creationId xmlns:a16="http://schemas.microsoft.com/office/drawing/2014/main" id="{F6DCA193-8FFD-26F0-6467-98B81F7D18F5}"/>
              </a:ext>
            </a:extLst>
          </p:cNvPr>
          <p:cNvPicPr>
            <a:picLocks noChangeAspect="1"/>
          </p:cNvPicPr>
          <p:nvPr/>
        </p:nvPicPr>
        <p:blipFill>
          <a:blip r:embed="rId3"/>
          <a:stretch>
            <a:fillRect/>
          </a:stretch>
        </p:blipFill>
        <p:spPr>
          <a:xfrm>
            <a:off x="6831612" y="2648198"/>
            <a:ext cx="5182974" cy="1971303"/>
          </a:xfrm>
          <a:prstGeom prst="rect">
            <a:avLst/>
          </a:prstGeom>
        </p:spPr>
      </p:pic>
      <p:pic>
        <p:nvPicPr>
          <p:cNvPr id="7" name="Picture 6">
            <a:extLst>
              <a:ext uri="{FF2B5EF4-FFF2-40B4-BE49-F238E27FC236}">
                <a16:creationId xmlns:a16="http://schemas.microsoft.com/office/drawing/2014/main" id="{6D261C7E-1177-DFF0-8E7A-D28A4706B75A}"/>
              </a:ext>
            </a:extLst>
          </p:cNvPr>
          <p:cNvPicPr>
            <a:picLocks noChangeAspect="1"/>
          </p:cNvPicPr>
          <p:nvPr/>
        </p:nvPicPr>
        <p:blipFill>
          <a:blip r:embed="rId4"/>
          <a:stretch>
            <a:fillRect/>
          </a:stretch>
        </p:blipFill>
        <p:spPr>
          <a:xfrm>
            <a:off x="275491" y="2189453"/>
            <a:ext cx="6074109" cy="3191612"/>
          </a:xfrm>
          <a:prstGeom prst="rect">
            <a:avLst/>
          </a:prstGeom>
        </p:spPr>
      </p:pic>
      <p:sp>
        <p:nvSpPr>
          <p:cNvPr id="8" name="Arrow: Right 7">
            <a:extLst>
              <a:ext uri="{FF2B5EF4-FFF2-40B4-BE49-F238E27FC236}">
                <a16:creationId xmlns:a16="http://schemas.microsoft.com/office/drawing/2014/main" id="{603B505D-E93F-6583-D4EE-3A0505907B64}"/>
              </a:ext>
            </a:extLst>
          </p:cNvPr>
          <p:cNvSpPr/>
          <p:nvPr/>
        </p:nvSpPr>
        <p:spPr>
          <a:xfrm>
            <a:off x="6349600" y="3641270"/>
            <a:ext cx="486888" cy="2879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6A1184C2-093B-B95F-C83B-06DA4EB30068}"/>
                  </a:ext>
                </a:extLst>
              </p14:cNvPr>
              <p14:cNvContentPartPr/>
              <p14:nvPr/>
            </p14:nvContentPartPr>
            <p14:xfrm>
              <a:off x="8300450" y="3062945"/>
              <a:ext cx="142920" cy="225000"/>
            </p14:xfrm>
          </p:contentPart>
        </mc:Choice>
        <mc:Fallback xmlns="">
          <p:pic>
            <p:nvPicPr>
              <p:cNvPr id="9" name="Ink 8">
                <a:extLst>
                  <a:ext uri="{FF2B5EF4-FFF2-40B4-BE49-F238E27FC236}">
                    <a16:creationId xmlns:a16="http://schemas.microsoft.com/office/drawing/2014/main" id="{6A1184C2-093B-B95F-C83B-06DA4EB30068}"/>
                  </a:ext>
                </a:extLst>
              </p:cNvPr>
              <p:cNvPicPr/>
              <p:nvPr/>
            </p:nvPicPr>
            <p:blipFill>
              <a:blip r:embed="rId6"/>
              <a:stretch>
                <a:fillRect/>
              </a:stretch>
            </p:blipFill>
            <p:spPr>
              <a:xfrm>
                <a:off x="8282450" y="3026945"/>
                <a:ext cx="17856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66D4BD5F-9B3D-4D2C-F4B1-0C3A33878F6D}"/>
                  </a:ext>
                </a:extLst>
              </p14:cNvPr>
              <p14:cNvContentPartPr/>
              <p14:nvPr/>
            </p14:nvContentPartPr>
            <p14:xfrm>
              <a:off x="8302250" y="3062945"/>
              <a:ext cx="176400" cy="202680"/>
            </p14:xfrm>
          </p:contentPart>
        </mc:Choice>
        <mc:Fallback xmlns="">
          <p:pic>
            <p:nvPicPr>
              <p:cNvPr id="10" name="Ink 9">
                <a:extLst>
                  <a:ext uri="{FF2B5EF4-FFF2-40B4-BE49-F238E27FC236}">
                    <a16:creationId xmlns:a16="http://schemas.microsoft.com/office/drawing/2014/main" id="{66D4BD5F-9B3D-4D2C-F4B1-0C3A33878F6D}"/>
                  </a:ext>
                </a:extLst>
              </p:cNvPr>
              <p:cNvPicPr/>
              <p:nvPr/>
            </p:nvPicPr>
            <p:blipFill>
              <a:blip r:embed="rId8"/>
              <a:stretch>
                <a:fillRect/>
              </a:stretch>
            </p:blipFill>
            <p:spPr>
              <a:xfrm>
                <a:off x="8284287" y="3026945"/>
                <a:ext cx="211967"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A03C9BDB-E211-8D05-A874-9BC46497846B}"/>
                  </a:ext>
                </a:extLst>
              </p14:cNvPr>
              <p14:cNvContentPartPr/>
              <p14:nvPr/>
            </p14:nvContentPartPr>
            <p14:xfrm>
              <a:off x="8464610" y="3097865"/>
              <a:ext cx="230760" cy="204840"/>
            </p14:xfrm>
          </p:contentPart>
        </mc:Choice>
        <mc:Fallback xmlns="">
          <p:pic>
            <p:nvPicPr>
              <p:cNvPr id="11" name="Ink 10">
                <a:extLst>
                  <a:ext uri="{FF2B5EF4-FFF2-40B4-BE49-F238E27FC236}">
                    <a16:creationId xmlns:a16="http://schemas.microsoft.com/office/drawing/2014/main" id="{A03C9BDB-E211-8D05-A874-9BC46497846B}"/>
                  </a:ext>
                </a:extLst>
              </p:cNvPr>
              <p:cNvPicPr/>
              <p:nvPr/>
            </p:nvPicPr>
            <p:blipFill>
              <a:blip r:embed="rId10"/>
              <a:stretch>
                <a:fillRect/>
              </a:stretch>
            </p:blipFill>
            <p:spPr>
              <a:xfrm>
                <a:off x="8446582" y="3061865"/>
                <a:ext cx="266456" cy="276480"/>
              </a:xfrm>
              <a:prstGeom prst="rect">
                <a:avLst/>
              </a:prstGeom>
            </p:spPr>
          </p:pic>
        </mc:Fallback>
      </mc:AlternateContent>
      <p:sp>
        <p:nvSpPr>
          <p:cNvPr id="12" name="TextBox 11">
            <a:extLst>
              <a:ext uri="{FF2B5EF4-FFF2-40B4-BE49-F238E27FC236}">
                <a16:creationId xmlns:a16="http://schemas.microsoft.com/office/drawing/2014/main" id="{2DA0BCA4-B9EB-1322-CC74-7E7B05F9FAF3}"/>
              </a:ext>
            </a:extLst>
          </p:cNvPr>
          <p:cNvSpPr txBox="1"/>
          <p:nvPr/>
        </p:nvSpPr>
        <p:spPr>
          <a:xfrm>
            <a:off x="7015011" y="3620701"/>
            <a:ext cx="3360717" cy="738664"/>
          </a:xfrm>
          <a:prstGeom prst="rect">
            <a:avLst/>
          </a:prstGeom>
          <a:noFill/>
        </p:spPr>
        <p:txBody>
          <a:bodyPr wrap="square" rtlCol="0">
            <a:spAutoFit/>
          </a:bodyPr>
          <a:lstStyle/>
          <a:p>
            <a:r>
              <a:rPr lang="en-GB" sz="1400" dirty="0">
                <a:latin typeface="Ink Free" panose="03080402000500000000" pitchFamily="66" charset="0"/>
              </a:rPr>
              <a:t>Very distressed at home every night and self harm. We don’t see this at school but recognise she can shut down.</a:t>
            </a:r>
          </a:p>
        </p:txBody>
      </p:sp>
      <mc:AlternateContent xmlns:mc="http://schemas.openxmlformats.org/markup-compatibility/2006" xmlns:p14="http://schemas.microsoft.com/office/powerpoint/2010/main">
        <mc:Choice Requires="p14">
          <p:contentPart p14:bwMode="auto" r:id="rId11">
            <p14:nvContentPartPr>
              <p14:cNvPr id="13" name="Ink 12">
                <a:extLst>
                  <a:ext uri="{FF2B5EF4-FFF2-40B4-BE49-F238E27FC236}">
                    <a16:creationId xmlns:a16="http://schemas.microsoft.com/office/drawing/2014/main" id="{BCD8525E-EB2B-8CEF-4C31-67B9BF1EDB7F}"/>
                  </a:ext>
                </a:extLst>
              </p14:cNvPr>
              <p14:cNvContentPartPr/>
              <p14:nvPr/>
            </p14:nvContentPartPr>
            <p14:xfrm>
              <a:off x="10711370" y="3858905"/>
              <a:ext cx="98640" cy="102600"/>
            </p14:xfrm>
          </p:contentPart>
        </mc:Choice>
        <mc:Fallback xmlns="">
          <p:pic>
            <p:nvPicPr>
              <p:cNvPr id="13" name="Ink 12">
                <a:extLst>
                  <a:ext uri="{FF2B5EF4-FFF2-40B4-BE49-F238E27FC236}">
                    <a16:creationId xmlns:a16="http://schemas.microsoft.com/office/drawing/2014/main" id="{BCD8525E-EB2B-8CEF-4C31-67B9BF1EDB7F}"/>
                  </a:ext>
                </a:extLst>
              </p:cNvPr>
              <p:cNvPicPr/>
              <p:nvPr/>
            </p:nvPicPr>
            <p:blipFill>
              <a:blip r:embed="rId12"/>
              <a:stretch>
                <a:fillRect/>
              </a:stretch>
            </p:blipFill>
            <p:spPr>
              <a:xfrm>
                <a:off x="10693304" y="3823031"/>
                <a:ext cx="134411" cy="17399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4" name="Ink 13">
                <a:extLst>
                  <a:ext uri="{FF2B5EF4-FFF2-40B4-BE49-F238E27FC236}">
                    <a16:creationId xmlns:a16="http://schemas.microsoft.com/office/drawing/2014/main" id="{10B8C6F3-FA64-F214-7787-BDD97907A3CB}"/>
                  </a:ext>
                </a:extLst>
              </p14:cNvPr>
              <p14:cNvContentPartPr/>
              <p14:nvPr/>
            </p14:nvContentPartPr>
            <p14:xfrm>
              <a:off x="10691570" y="3835145"/>
              <a:ext cx="162360" cy="122040"/>
            </p14:xfrm>
          </p:contentPart>
        </mc:Choice>
        <mc:Fallback xmlns="">
          <p:pic>
            <p:nvPicPr>
              <p:cNvPr id="14" name="Ink 13">
                <a:extLst>
                  <a:ext uri="{FF2B5EF4-FFF2-40B4-BE49-F238E27FC236}">
                    <a16:creationId xmlns:a16="http://schemas.microsoft.com/office/drawing/2014/main" id="{10B8C6F3-FA64-F214-7787-BDD97907A3CB}"/>
                  </a:ext>
                </a:extLst>
              </p:cNvPr>
              <p:cNvPicPr/>
              <p:nvPr/>
            </p:nvPicPr>
            <p:blipFill>
              <a:blip r:embed="rId14"/>
              <a:stretch>
                <a:fillRect/>
              </a:stretch>
            </p:blipFill>
            <p:spPr>
              <a:xfrm>
                <a:off x="10673570" y="3799145"/>
                <a:ext cx="198000" cy="19368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5" name="Ink 14">
                <a:extLst>
                  <a:ext uri="{FF2B5EF4-FFF2-40B4-BE49-F238E27FC236}">
                    <a16:creationId xmlns:a16="http://schemas.microsoft.com/office/drawing/2014/main" id="{5430A3EB-005E-730C-9E95-E7306E88CAE4}"/>
                  </a:ext>
                </a:extLst>
              </p14:cNvPr>
              <p14:cNvContentPartPr/>
              <p14:nvPr/>
            </p14:nvContentPartPr>
            <p14:xfrm>
              <a:off x="11077850" y="3975545"/>
              <a:ext cx="132840" cy="86400"/>
            </p14:xfrm>
          </p:contentPart>
        </mc:Choice>
        <mc:Fallback xmlns="">
          <p:pic>
            <p:nvPicPr>
              <p:cNvPr id="15" name="Ink 14">
                <a:extLst>
                  <a:ext uri="{FF2B5EF4-FFF2-40B4-BE49-F238E27FC236}">
                    <a16:creationId xmlns:a16="http://schemas.microsoft.com/office/drawing/2014/main" id="{5430A3EB-005E-730C-9E95-E7306E88CAE4}"/>
                  </a:ext>
                </a:extLst>
              </p:cNvPr>
              <p:cNvPicPr/>
              <p:nvPr/>
            </p:nvPicPr>
            <p:blipFill>
              <a:blip r:embed="rId16"/>
              <a:stretch>
                <a:fillRect/>
              </a:stretch>
            </p:blipFill>
            <p:spPr>
              <a:xfrm>
                <a:off x="11059899" y="3939545"/>
                <a:ext cx="168384" cy="158040"/>
              </a:xfrm>
              <a:prstGeom prst="rect">
                <a:avLst/>
              </a:prstGeom>
            </p:spPr>
          </p:pic>
        </mc:Fallback>
      </mc:AlternateContent>
    </p:spTree>
    <p:extLst>
      <p:ext uri="{BB962C8B-B14F-4D97-AF65-F5344CB8AC3E}">
        <p14:creationId xmlns:p14="http://schemas.microsoft.com/office/powerpoint/2010/main" val="28501220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Observation Tables</a:t>
            </a:r>
          </a:p>
        </p:txBody>
      </p:sp>
      <mc:AlternateContent xmlns:mc="http://schemas.openxmlformats.org/markup-compatibility/2006" xmlns:p14="http://schemas.microsoft.com/office/powerpoint/2010/main">
        <mc:Choice Requires="p14">
          <p:contentPart p14:bwMode="auto" r:id="rId3">
            <p14:nvContentPartPr>
              <p14:cNvPr id="27" name="Ink 26">
                <a:extLst>
                  <a:ext uri="{FF2B5EF4-FFF2-40B4-BE49-F238E27FC236}">
                    <a16:creationId xmlns:a16="http://schemas.microsoft.com/office/drawing/2014/main" id="{CFAAA4EA-5E97-2F09-D19E-3E4D3CBA42A8}"/>
                  </a:ext>
                </a:extLst>
              </p14:cNvPr>
              <p14:cNvContentPartPr/>
              <p14:nvPr/>
            </p14:nvContentPartPr>
            <p14:xfrm>
              <a:off x="10046225" y="2184545"/>
              <a:ext cx="461520" cy="41400"/>
            </p14:xfrm>
          </p:contentPart>
        </mc:Choice>
        <mc:Fallback xmlns="">
          <p:pic>
            <p:nvPicPr>
              <p:cNvPr id="27" name="Ink 26">
                <a:extLst>
                  <a:ext uri="{FF2B5EF4-FFF2-40B4-BE49-F238E27FC236}">
                    <a16:creationId xmlns:a16="http://schemas.microsoft.com/office/drawing/2014/main" id="{CFAAA4EA-5E97-2F09-D19E-3E4D3CBA42A8}"/>
                  </a:ext>
                </a:extLst>
              </p:cNvPr>
              <p:cNvPicPr/>
              <p:nvPr/>
            </p:nvPicPr>
            <p:blipFill>
              <a:blip r:embed="rId4"/>
              <a:stretch>
                <a:fillRect/>
              </a:stretch>
            </p:blipFill>
            <p:spPr>
              <a:xfrm>
                <a:off x="9992225" y="2076545"/>
                <a:ext cx="5691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4" name="Ink 33">
                <a:extLst>
                  <a:ext uri="{FF2B5EF4-FFF2-40B4-BE49-F238E27FC236}">
                    <a16:creationId xmlns:a16="http://schemas.microsoft.com/office/drawing/2014/main" id="{A7EDB50D-7CDC-256D-A1C2-B23D4812E4F4}"/>
                  </a:ext>
                </a:extLst>
              </p14:cNvPr>
              <p14:cNvContentPartPr/>
              <p14:nvPr/>
            </p14:nvContentPartPr>
            <p14:xfrm>
              <a:off x="9951545" y="2777465"/>
              <a:ext cx="604440" cy="13320"/>
            </p14:xfrm>
          </p:contentPart>
        </mc:Choice>
        <mc:Fallback xmlns="">
          <p:pic>
            <p:nvPicPr>
              <p:cNvPr id="34" name="Ink 33">
                <a:extLst>
                  <a:ext uri="{FF2B5EF4-FFF2-40B4-BE49-F238E27FC236}">
                    <a16:creationId xmlns:a16="http://schemas.microsoft.com/office/drawing/2014/main" id="{A7EDB50D-7CDC-256D-A1C2-B23D4812E4F4}"/>
                  </a:ext>
                </a:extLst>
              </p:cNvPr>
              <p:cNvPicPr/>
              <p:nvPr/>
            </p:nvPicPr>
            <p:blipFill>
              <a:blip r:embed="rId6"/>
              <a:stretch>
                <a:fillRect/>
              </a:stretch>
            </p:blipFill>
            <p:spPr>
              <a:xfrm>
                <a:off x="9897545" y="2672307"/>
                <a:ext cx="712080" cy="223285"/>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43" name="Ink 42">
                <a:extLst>
                  <a:ext uri="{FF2B5EF4-FFF2-40B4-BE49-F238E27FC236}">
                    <a16:creationId xmlns:a16="http://schemas.microsoft.com/office/drawing/2014/main" id="{42464516-DCAF-3B02-BC30-064F0BA993E4}"/>
                  </a:ext>
                </a:extLst>
              </p14:cNvPr>
              <p14:cNvContentPartPr/>
              <p14:nvPr/>
            </p14:nvContentPartPr>
            <p14:xfrm>
              <a:off x="10093385" y="3407105"/>
              <a:ext cx="538200" cy="20160"/>
            </p14:xfrm>
          </p:contentPart>
        </mc:Choice>
        <mc:Fallback xmlns="">
          <p:pic>
            <p:nvPicPr>
              <p:cNvPr id="43" name="Ink 42">
                <a:extLst>
                  <a:ext uri="{FF2B5EF4-FFF2-40B4-BE49-F238E27FC236}">
                    <a16:creationId xmlns:a16="http://schemas.microsoft.com/office/drawing/2014/main" id="{42464516-DCAF-3B02-BC30-064F0BA993E4}"/>
                  </a:ext>
                </a:extLst>
              </p:cNvPr>
              <p:cNvPicPr/>
              <p:nvPr/>
            </p:nvPicPr>
            <p:blipFill>
              <a:blip r:embed="rId8"/>
              <a:stretch>
                <a:fillRect/>
              </a:stretch>
            </p:blipFill>
            <p:spPr>
              <a:xfrm>
                <a:off x="10039385" y="3299105"/>
                <a:ext cx="645840" cy="235800"/>
              </a:xfrm>
              <a:prstGeom prst="rect">
                <a:avLst/>
              </a:prstGeom>
            </p:spPr>
          </p:pic>
        </mc:Fallback>
      </mc:AlternateContent>
      <p:sp>
        <p:nvSpPr>
          <p:cNvPr id="44" name="TextBox 43">
            <a:extLst>
              <a:ext uri="{FF2B5EF4-FFF2-40B4-BE49-F238E27FC236}">
                <a16:creationId xmlns:a16="http://schemas.microsoft.com/office/drawing/2014/main" id="{D71E4971-3FFC-2BB3-37B3-182FFEDCF445}"/>
              </a:ext>
            </a:extLst>
          </p:cNvPr>
          <p:cNvSpPr txBox="1"/>
          <p:nvPr/>
        </p:nvSpPr>
        <p:spPr>
          <a:xfrm>
            <a:off x="10795946" y="2064444"/>
            <a:ext cx="107602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Home</a:t>
            </a:r>
          </a:p>
        </p:txBody>
      </p:sp>
      <p:sp>
        <p:nvSpPr>
          <p:cNvPr id="45" name="TextBox 44">
            <a:extLst>
              <a:ext uri="{FF2B5EF4-FFF2-40B4-BE49-F238E27FC236}">
                <a16:creationId xmlns:a16="http://schemas.microsoft.com/office/drawing/2014/main" id="{D0557ACA-52AB-0124-96FD-889197B2B117}"/>
              </a:ext>
            </a:extLst>
          </p:cNvPr>
          <p:cNvSpPr txBox="1"/>
          <p:nvPr/>
        </p:nvSpPr>
        <p:spPr>
          <a:xfrm>
            <a:off x="10750061" y="2606119"/>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School</a:t>
            </a:r>
          </a:p>
        </p:txBody>
      </p:sp>
      <p:sp>
        <p:nvSpPr>
          <p:cNvPr id="46" name="TextBox 45">
            <a:extLst>
              <a:ext uri="{FF2B5EF4-FFF2-40B4-BE49-F238E27FC236}">
                <a16:creationId xmlns:a16="http://schemas.microsoft.com/office/drawing/2014/main" id="{F8FC5978-8D89-3405-1134-30240B6FBBFE}"/>
              </a:ext>
            </a:extLst>
          </p:cNvPr>
          <p:cNvSpPr txBox="1"/>
          <p:nvPr/>
        </p:nvSpPr>
        <p:spPr>
          <a:xfrm>
            <a:off x="10805496" y="3182310"/>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Both</a:t>
            </a:r>
          </a:p>
        </p:txBody>
      </p:sp>
      <p:sp>
        <p:nvSpPr>
          <p:cNvPr id="47" name="TextBox 46">
            <a:extLst>
              <a:ext uri="{FF2B5EF4-FFF2-40B4-BE49-F238E27FC236}">
                <a16:creationId xmlns:a16="http://schemas.microsoft.com/office/drawing/2014/main" id="{2E5E54F7-84F8-0794-79CE-8F539EABC4AF}"/>
              </a:ext>
            </a:extLst>
          </p:cNvPr>
          <p:cNvSpPr txBox="1"/>
          <p:nvPr/>
        </p:nvSpPr>
        <p:spPr>
          <a:xfrm>
            <a:off x="10358090" y="1314492"/>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a:t>
            </a:r>
          </a:p>
        </p:txBody>
      </p:sp>
      <p:pic>
        <p:nvPicPr>
          <p:cNvPr id="4" name="Picture 3">
            <a:extLst>
              <a:ext uri="{FF2B5EF4-FFF2-40B4-BE49-F238E27FC236}">
                <a16:creationId xmlns:a16="http://schemas.microsoft.com/office/drawing/2014/main" id="{091F50AE-5137-CBE2-026A-1167991548E9}"/>
              </a:ext>
            </a:extLst>
          </p:cNvPr>
          <p:cNvPicPr>
            <a:picLocks noChangeAspect="1"/>
          </p:cNvPicPr>
          <p:nvPr/>
        </p:nvPicPr>
        <p:blipFill>
          <a:blip r:embed="rId9"/>
          <a:stretch>
            <a:fillRect/>
          </a:stretch>
        </p:blipFill>
        <p:spPr>
          <a:xfrm>
            <a:off x="368118" y="1298282"/>
            <a:ext cx="9051692" cy="4943684"/>
          </a:xfrm>
          <a:prstGeom prst="rect">
            <a:avLst/>
          </a:prstGeom>
        </p:spPr>
      </p:pic>
      <mc:AlternateContent xmlns:mc="http://schemas.openxmlformats.org/markup-compatibility/2006" xmlns:p14="http://schemas.microsoft.com/office/powerpoint/2010/main">
        <mc:Choice Requires="p14">
          <p:contentPart p14:bwMode="auto" r:id="rId10">
            <p14:nvContentPartPr>
              <p14:cNvPr id="7" name="Ink 6">
                <a:extLst>
                  <a:ext uri="{FF2B5EF4-FFF2-40B4-BE49-F238E27FC236}">
                    <a16:creationId xmlns:a16="http://schemas.microsoft.com/office/drawing/2014/main" id="{8C5FDCE2-03C6-6EEE-1BB6-E765F139413E}"/>
                  </a:ext>
                </a:extLst>
              </p14:cNvPr>
              <p14:cNvContentPartPr/>
              <p14:nvPr/>
            </p14:nvContentPartPr>
            <p14:xfrm>
              <a:off x="3919970" y="2872505"/>
              <a:ext cx="1435680" cy="108000"/>
            </p14:xfrm>
          </p:contentPart>
        </mc:Choice>
        <mc:Fallback xmlns="">
          <p:pic>
            <p:nvPicPr>
              <p:cNvPr id="7" name="Ink 6">
                <a:extLst>
                  <a:ext uri="{FF2B5EF4-FFF2-40B4-BE49-F238E27FC236}">
                    <a16:creationId xmlns:a16="http://schemas.microsoft.com/office/drawing/2014/main" id="{8C5FDCE2-03C6-6EEE-1BB6-E765F139413E}"/>
                  </a:ext>
                </a:extLst>
              </p:cNvPr>
              <p:cNvPicPr/>
              <p:nvPr/>
            </p:nvPicPr>
            <p:blipFill>
              <a:blip r:embed="rId11"/>
              <a:stretch>
                <a:fillRect/>
              </a:stretch>
            </p:blipFill>
            <p:spPr>
              <a:xfrm>
                <a:off x="3865970" y="2764865"/>
                <a:ext cx="1543320" cy="3236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8" name="Ink 7">
                <a:extLst>
                  <a:ext uri="{FF2B5EF4-FFF2-40B4-BE49-F238E27FC236}">
                    <a16:creationId xmlns:a16="http://schemas.microsoft.com/office/drawing/2014/main" id="{EF563E41-39D0-4790-C782-77B4804CA724}"/>
                  </a:ext>
                </a:extLst>
              </p14:cNvPr>
              <p14:cNvContentPartPr/>
              <p14:nvPr/>
            </p14:nvContentPartPr>
            <p14:xfrm>
              <a:off x="3941930" y="2587745"/>
              <a:ext cx="2065680" cy="132840"/>
            </p14:xfrm>
          </p:contentPart>
        </mc:Choice>
        <mc:Fallback xmlns="">
          <p:pic>
            <p:nvPicPr>
              <p:cNvPr id="8" name="Ink 7">
                <a:extLst>
                  <a:ext uri="{FF2B5EF4-FFF2-40B4-BE49-F238E27FC236}">
                    <a16:creationId xmlns:a16="http://schemas.microsoft.com/office/drawing/2014/main" id="{EF563E41-39D0-4790-C782-77B4804CA724}"/>
                  </a:ext>
                </a:extLst>
              </p:cNvPr>
              <p:cNvPicPr/>
              <p:nvPr/>
            </p:nvPicPr>
            <p:blipFill>
              <a:blip r:embed="rId13"/>
              <a:stretch>
                <a:fillRect/>
              </a:stretch>
            </p:blipFill>
            <p:spPr>
              <a:xfrm>
                <a:off x="3888290" y="2480105"/>
                <a:ext cx="2173320" cy="34848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302BBCEB-2ACE-3C23-9D8C-59F9A1724605}"/>
                  </a:ext>
                </a:extLst>
              </p14:cNvPr>
              <p14:cNvContentPartPr/>
              <p14:nvPr/>
            </p14:nvContentPartPr>
            <p14:xfrm>
              <a:off x="3989810" y="3820745"/>
              <a:ext cx="2243520" cy="110520"/>
            </p14:xfrm>
          </p:contentPart>
        </mc:Choice>
        <mc:Fallback xmlns="">
          <p:pic>
            <p:nvPicPr>
              <p:cNvPr id="9" name="Ink 8">
                <a:extLst>
                  <a:ext uri="{FF2B5EF4-FFF2-40B4-BE49-F238E27FC236}">
                    <a16:creationId xmlns:a16="http://schemas.microsoft.com/office/drawing/2014/main" id="{302BBCEB-2ACE-3C23-9D8C-59F9A1724605}"/>
                  </a:ext>
                </a:extLst>
              </p:cNvPr>
              <p:cNvPicPr/>
              <p:nvPr/>
            </p:nvPicPr>
            <p:blipFill>
              <a:blip r:embed="rId15"/>
              <a:stretch>
                <a:fillRect/>
              </a:stretch>
            </p:blipFill>
            <p:spPr>
              <a:xfrm>
                <a:off x="3935810" y="3712745"/>
                <a:ext cx="235116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0" name="Ink 9">
                <a:extLst>
                  <a:ext uri="{FF2B5EF4-FFF2-40B4-BE49-F238E27FC236}">
                    <a16:creationId xmlns:a16="http://schemas.microsoft.com/office/drawing/2014/main" id="{0596AD4D-B1AD-6907-1DD8-B8097603DFAD}"/>
                  </a:ext>
                </a:extLst>
              </p14:cNvPr>
              <p14:cNvContentPartPr/>
              <p14:nvPr/>
            </p14:nvContentPartPr>
            <p14:xfrm>
              <a:off x="3941930" y="4369385"/>
              <a:ext cx="1946880" cy="47880"/>
            </p14:xfrm>
          </p:contentPart>
        </mc:Choice>
        <mc:Fallback xmlns="">
          <p:pic>
            <p:nvPicPr>
              <p:cNvPr id="10" name="Ink 9">
                <a:extLst>
                  <a:ext uri="{FF2B5EF4-FFF2-40B4-BE49-F238E27FC236}">
                    <a16:creationId xmlns:a16="http://schemas.microsoft.com/office/drawing/2014/main" id="{0596AD4D-B1AD-6907-1DD8-B8097603DFAD}"/>
                  </a:ext>
                </a:extLst>
              </p:cNvPr>
              <p:cNvPicPr/>
              <p:nvPr/>
            </p:nvPicPr>
            <p:blipFill>
              <a:blip r:embed="rId17"/>
              <a:stretch>
                <a:fillRect/>
              </a:stretch>
            </p:blipFill>
            <p:spPr>
              <a:xfrm>
                <a:off x="3888290" y="4261745"/>
                <a:ext cx="2054520" cy="2635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11" name="Ink 10">
                <a:extLst>
                  <a:ext uri="{FF2B5EF4-FFF2-40B4-BE49-F238E27FC236}">
                    <a16:creationId xmlns:a16="http://schemas.microsoft.com/office/drawing/2014/main" id="{510CB2C1-7AEA-29C3-9972-8C6366A9B3DE}"/>
                  </a:ext>
                </a:extLst>
              </p14:cNvPr>
              <p14:cNvContentPartPr/>
              <p14:nvPr/>
            </p14:nvContentPartPr>
            <p14:xfrm>
              <a:off x="3918530" y="4523465"/>
              <a:ext cx="2314800" cy="95760"/>
            </p14:xfrm>
          </p:contentPart>
        </mc:Choice>
        <mc:Fallback xmlns="">
          <p:pic>
            <p:nvPicPr>
              <p:cNvPr id="11" name="Ink 10">
                <a:extLst>
                  <a:ext uri="{FF2B5EF4-FFF2-40B4-BE49-F238E27FC236}">
                    <a16:creationId xmlns:a16="http://schemas.microsoft.com/office/drawing/2014/main" id="{510CB2C1-7AEA-29C3-9972-8C6366A9B3DE}"/>
                  </a:ext>
                </a:extLst>
              </p:cNvPr>
              <p:cNvPicPr/>
              <p:nvPr/>
            </p:nvPicPr>
            <p:blipFill>
              <a:blip r:embed="rId19"/>
              <a:stretch>
                <a:fillRect/>
              </a:stretch>
            </p:blipFill>
            <p:spPr>
              <a:xfrm>
                <a:off x="3864530" y="4415465"/>
                <a:ext cx="2422440" cy="3114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2" name="Ink 11">
                <a:extLst>
                  <a:ext uri="{FF2B5EF4-FFF2-40B4-BE49-F238E27FC236}">
                    <a16:creationId xmlns:a16="http://schemas.microsoft.com/office/drawing/2014/main" id="{7F4BAA26-0AB8-CD82-1CB7-9A4F6A191F73}"/>
                  </a:ext>
                </a:extLst>
              </p14:cNvPr>
              <p14:cNvContentPartPr/>
              <p14:nvPr/>
            </p14:nvContentPartPr>
            <p14:xfrm>
              <a:off x="3871370" y="4749545"/>
              <a:ext cx="509400" cy="360"/>
            </p14:xfrm>
          </p:contentPart>
        </mc:Choice>
        <mc:Fallback xmlns="">
          <p:pic>
            <p:nvPicPr>
              <p:cNvPr id="12" name="Ink 11">
                <a:extLst>
                  <a:ext uri="{FF2B5EF4-FFF2-40B4-BE49-F238E27FC236}">
                    <a16:creationId xmlns:a16="http://schemas.microsoft.com/office/drawing/2014/main" id="{7F4BAA26-0AB8-CD82-1CB7-9A4F6A191F73}"/>
                  </a:ext>
                </a:extLst>
              </p:cNvPr>
              <p:cNvPicPr/>
              <p:nvPr/>
            </p:nvPicPr>
            <p:blipFill>
              <a:blip r:embed="rId21"/>
              <a:stretch>
                <a:fillRect/>
              </a:stretch>
            </p:blipFill>
            <p:spPr>
              <a:xfrm>
                <a:off x="3817370" y="4641905"/>
                <a:ext cx="617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13" name="Ink 12">
                <a:extLst>
                  <a:ext uri="{FF2B5EF4-FFF2-40B4-BE49-F238E27FC236}">
                    <a16:creationId xmlns:a16="http://schemas.microsoft.com/office/drawing/2014/main" id="{46E12B39-8EC9-B041-117C-99986205352C}"/>
                  </a:ext>
                </a:extLst>
              </p14:cNvPr>
              <p14:cNvContentPartPr/>
              <p14:nvPr/>
            </p14:nvContentPartPr>
            <p14:xfrm>
              <a:off x="843050" y="4559825"/>
              <a:ext cx="2516400" cy="60480"/>
            </p14:xfrm>
          </p:contentPart>
        </mc:Choice>
        <mc:Fallback xmlns="">
          <p:pic>
            <p:nvPicPr>
              <p:cNvPr id="13" name="Ink 12">
                <a:extLst>
                  <a:ext uri="{FF2B5EF4-FFF2-40B4-BE49-F238E27FC236}">
                    <a16:creationId xmlns:a16="http://schemas.microsoft.com/office/drawing/2014/main" id="{46E12B39-8EC9-B041-117C-99986205352C}"/>
                  </a:ext>
                </a:extLst>
              </p:cNvPr>
              <p:cNvPicPr/>
              <p:nvPr/>
            </p:nvPicPr>
            <p:blipFill>
              <a:blip r:embed="rId23"/>
              <a:stretch>
                <a:fillRect/>
              </a:stretch>
            </p:blipFill>
            <p:spPr>
              <a:xfrm>
                <a:off x="789050" y="4451825"/>
                <a:ext cx="262404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14" name="Ink 13">
                <a:extLst>
                  <a:ext uri="{FF2B5EF4-FFF2-40B4-BE49-F238E27FC236}">
                    <a16:creationId xmlns:a16="http://schemas.microsoft.com/office/drawing/2014/main" id="{951E9EA2-D9BF-5323-F5BF-BBBEB503BC86}"/>
                  </a:ext>
                </a:extLst>
              </p14:cNvPr>
              <p14:cNvContentPartPr/>
              <p14:nvPr/>
            </p14:nvContentPartPr>
            <p14:xfrm>
              <a:off x="973730" y="4736945"/>
              <a:ext cx="2176560" cy="37080"/>
            </p14:xfrm>
          </p:contentPart>
        </mc:Choice>
        <mc:Fallback xmlns="">
          <p:pic>
            <p:nvPicPr>
              <p:cNvPr id="14" name="Ink 13">
                <a:extLst>
                  <a:ext uri="{FF2B5EF4-FFF2-40B4-BE49-F238E27FC236}">
                    <a16:creationId xmlns:a16="http://schemas.microsoft.com/office/drawing/2014/main" id="{951E9EA2-D9BF-5323-F5BF-BBBEB503BC86}"/>
                  </a:ext>
                </a:extLst>
              </p:cNvPr>
              <p:cNvPicPr/>
              <p:nvPr/>
            </p:nvPicPr>
            <p:blipFill>
              <a:blip r:embed="rId25"/>
              <a:stretch>
                <a:fillRect/>
              </a:stretch>
            </p:blipFill>
            <p:spPr>
              <a:xfrm>
                <a:off x="919730" y="4629305"/>
                <a:ext cx="228420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16" name="Ink 15">
                <a:extLst>
                  <a:ext uri="{FF2B5EF4-FFF2-40B4-BE49-F238E27FC236}">
                    <a16:creationId xmlns:a16="http://schemas.microsoft.com/office/drawing/2014/main" id="{C86EB985-8EC1-B332-5FF2-DA61880FB326}"/>
                  </a:ext>
                </a:extLst>
              </p14:cNvPr>
              <p14:cNvContentPartPr/>
              <p14:nvPr/>
            </p14:nvContentPartPr>
            <p14:xfrm>
              <a:off x="7409810" y="2125145"/>
              <a:ext cx="360" cy="5040"/>
            </p14:xfrm>
          </p:contentPart>
        </mc:Choice>
        <mc:Fallback xmlns="">
          <p:pic>
            <p:nvPicPr>
              <p:cNvPr id="16" name="Ink 15">
                <a:extLst>
                  <a:ext uri="{FF2B5EF4-FFF2-40B4-BE49-F238E27FC236}">
                    <a16:creationId xmlns:a16="http://schemas.microsoft.com/office/drawing/2014/main" id="{C86EB985-8EC1-B332-5FF2-DA61880FB326}"/>
                  </a:ext>
                </a:extLst>
              </p:cNvPr>
              <p:cNvPicPr/>
              <p:nvPr/>
            </p:nvPicPr>
            <p:blipFill>
              <a:blip r:embed="rId27"/>
              <a:stretch>
                <a:fillRect/>
              </a:stretch>
            </p:blipFill>
            <p:spPr>
              <a:xfrm>
                <a:off x="7356170" y="2017505"/>
                <a:ext cx="108000" cy="2206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17" name="Ink 16">
                <a:extLst>
                  <a:ext uri="{FF2B5EF4-FFF2-40B4-BE49-F238E27FC236}">
                    <a16:creationId xmlns:a16="http://schemas.microsoft.com/office/drawing/2014/main" id="{0063AA65-E450-84D2-9BF8-95A9B8FAB3E7}"/>
                  </a:ext>
                </a:extLst>
              </p14:cNvPr>
              <p14:cNvContentPartPr/>
              <p14:nvPr/>
            </p14:nvContentPartPr>
            <p14:xfrm>
              <a:off x="6934610" y="2089505"/>
              <a:ext cx="2042280" cy="108000"/>
            </p14:xfrm>
          </p:contentPart>
        </mc:Choice>
        <mc:Fallback xmlns="">
          <p:pic>
            <p:nvPicPr>
              <p:cNvPr id="17" name="Ink 16">
                <a:extLst>
                  <a:ext uri="{FF2B5EF4-FFF2-40B4-BE49-F238E27FC236}">
                    <a16:creationId xmlns:a16="http://schemas.microsoft.com/office/drawing/2014/main" id="{0063AA65-E450-84D2-9BF8-95A9B8FAB3E7}"/>
                  </a:ext>
                </a:extLst>
              </p:cNvPr>
              <p:cNvPicPr/>
              <p:nvPr/>
            </p:nvPicPr>
            <p:blipFill>
              <a:blip r:embed="rId29"/>
              <a:stretch>
                <a:fillRect/>
              </a:stretch>
            </p:blipFill>
            <p:spPr>
              <a:xfrm>
                <a:off x="6880610" y="1981865"/>
                <a:ext cx="2149920" cy="32364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18" name="Ink 17">
                <a:extLst>
                  <a:ext uri="{FF2B5EF4-FFF2-40B4-BE49-F238E27FC236}">
                    <a16:creationId xmlns:a16="http://schemas.microsoft.com/office/drawing/2014/main" id="{E389C570-9220-F9D7-BF85-BF5D0340C56B}"/>
                  </a:ext>
                </a:extLst>
              </p14:cNvPr>
              <p14:cNvContentPartPr/>
              <p14:nvPr/>
            </p14:nvContentPartPr>
            <p14:xfrm>
              <a:off x="7041530" y="2232425"/>
              <a:ext cx="2148480" cy="60840"/>
            </p14:xfrm>
          </p:contentPart>
        </mc:Choice>
        <mc:Fallback xmlns="">
          <p:pic>
            <p:nvPicPr>
              <p:cNvPr id="18" name="Ink 17">
                <a:extLst>
                  <a:ext uri="{FF2B5EF4-FFF2-40B4-BE49-F238E27FC236}">
                    <a16:creationId xmlns:a16="http://schemas.microsoft.com/office/drawing/2014/main" id="{E389C570-9220-F9D7-BF85-BF5D0340C56B}"/>
                  </a:ext>
                </a:extLst>
              </p:cNvPr>
              <p:cNvPicPr/>
              <p:nvPr/>
            </p:nvPicPr>
            <p:blipFill>
              <a:blip r:embed="rId31"/>
              <a:stretch>
                <a:fillRect/>
              </a:stretch>
            </p:blipFill>
            <p:spPr>
              <a:xfrm>
                <a:off x="6987890" y="2124425"/>
                <a:ext cx="2256120" cy="276480"/>
              </a:xfrm>
              <a:prstGeom prst="rect">
                <a:avLst/>
              </a:prstGeom>
            </p:spPr>
          </p:pic>
        </mc:Fallback>
      </mc:AlternateContent>
    </p:spTree>
    <p:extLst>
      <p:ext uri="{BB962C8B-B14F-4D97-AF65-F5344CB8AC3E}">
        <p14:creationId xmlns:p14="http://schemas.microsoft.com/office/powerpoint/2010/main" val="657355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10474570" cy="1325563"/>
          </a:xfrm>
        </p:spPr>
        <p:txBody>
          <a:bodyPr/>
          <a:lstStyle/>
          <a:p>
            <a:r>
              <a:rPr lang="en-GB" dirty="0"/>
              <a:t>Identifying Needs using the Needs Led Approach- Observation Tables</a:t>
            </a:r>
          </a:p>
        </p:txBody>
      </p:sp>
      <p:pic>
        <p:nvPicPr>
          <p:cNvPr id="4" name="Picture 3">
            <a:extLst>
              <a:ext uri="{FF2B5EF4-FFF2-40B4-BE49-F238E27FC236}">
                <a16:creationId xmlns:a16="http://schemas.microsoft.com/office/drawing/2014/main" id="{F6DCA193-8FFD-26F0-6467-98B81F7D18F5}"/>
              </a:ext>
            </a:extLst>
          </p:cNvPr>
          <p:cNvPicPr>
            <a:picLocks noChangeAspect="1"/>
          </p:cNvPicPr>
          <p:nvPr/>
        </p:nvPicPr>
        <p:blipFill>
          <a:blip r:embed="rId3"/>
          <a:stretch>
            <a:fillRect/>
          </a:stretch>
        </p:blipFill>
        <p:spPr>
          <a:xfrm>
            <a:off x="6831612" y="2648198"/>
            <a:ext cx="5182974" cy="1971303"/>
          </a:xfrm>
          <a:prstGeom prst="rect">
            <a:avLst/>
          </a:prstGeom>
        </p:spPr>
      </p:pic>
      <p:sp>
        <p:nvSpPr>
          <p:cNvPr id="8" name="Arrow: Right 7">
            <a:extLst>
              <a:ext uri="{FF2B5EF4-FFF2-40B4-BE49-F238E27FC236}">
                <a16:creationId xmlns:a16="http://schemas.microsoft.com/office/drawing/2014/main" id="{603B505D-E93F-6583-D4EE-3A0505907B64}"/>
              </a:ext>
            </a:extLst>
          </p:cNvPr>
          <p:cNvSpPr/>
          <p:nvPr/>
        </p:nvSpPr>
        <p:spPr>
          <a:xfrm>
            <a:off x="6349600" y="3641270"/>
            <a:ext cx="486888" cy="28797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4">
            <p14:nvContentPartPr>
              <p14:cNvPr id="9" name="Ink 8">
                <a:extLst>
                  <a:ext uri="{FF2B5EF4-FFF2-40B4-BE49-F238E27FC236}">
                    <a16:creationId xmlns:a16="http://schemas.microsoft.com/office/drawing/2014/main" id="{6A1184C2-093B-B95F-C83B-06DA4EB30068}"/>
                  </a:ext>
                </a:extLst>
              </p14:cNvPr>
              <p14:cNvContentPartPr/>
              <p14:nvPr/>
            </p14:nvContentPartPr>
            <p14:xfrm>
              <a:off x="8300450" y="3062945"/>
              <a:ext cx="142920" cy="225000"/>
            </p14:xfrm>
          </p:contentPart>
        </mc:Choice>
        <mc:Fallback xmlns="">
          <p:pic>
            <p:nvPicPr>
              <p:cNvPr id="9" name="Ink 8">
                <a:extLst>
                  <a:ext uri="{FF2B5EF4-FFF2-40B4-BE49-F238E27FC236}">
                    <a16:creationId xmlns:a16="http://schemas.microsoft.com/office/drawing/2014/main" id="{6A1184C2-093B-B95F-C83B-06DA4EB30068}"/>
                  </a:ext>
                </a:extLst>
              </p:cNvPr>
              <p:cNvPicPr/>
              <p:nvPr/>
            </p:nvPicPr>
            <p:blipFill>
              <a:blip r:embed="rId5"/>
              <a:stretch>
                <a:fillRect/>
              </a:stretch>
            </p:blipFill>
            <p:spPr>
              <a:xfrm>
                <a:off x="8282810" y="3027305"/>
                <a:ext cx="178560" cy="296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66D4BD5F-9B3D-4D2C-F4B1-0C3A33878F6D}"/>
                  </a:ext>
                </a:extLst>
              </p14:cNvPr>
              <p14:cNvContentPartPr/>
              <p14:nvPr/>
            </p14:nvContentPartPr>
            <p14:xfrm>
              <a:off x="8302250" y="3062945"/>
              <a:ext cx="176400" cy="202680"/>
            </p14:xfrm>
          </p:contentPart>
        </mc:Choice>
        <mc:Fallback xmlns="">
          <p:pic>
            <p:nvPicPr>
              <p:cNvPr id="10" name="Ink 9">
                <a:extLst>
                  <a:ext uri="{FF2B5EF4-FFF2-40B4-BE49-F238E27FC236}">
                    <a16:creationId xmlns:a16="http://schemas.microsoft.com/office/drawing/2014/main" id="{66D4BD5F-9B3D-4D2C-F4B1-0C3A33878F6D}"/>
                  </a:ext>
                </a:extLst>
              </p:cNvPr>
              <p:cNvPicPr/>
              <p:nvPr/>
            </p:nvPicPr>
            <p:blipFill>
              <a:blip r:embed="rId7"/>
              <a:stretch>
                <a:fillRect/>
              </a:stretch>
            </p:blipFill>
            <p:spPr>
              <a:xfrm>
                <a:off x="8284250" y="3027305"/>
                <a:ext cx="212040" cy="2743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A03C9BDB-E211-8D05-A874-9BC46497846B}"/>
                  </a:ext>
                </a:extLst>
              </p14:cNvPr>
              <p14:cNvContentPartPr/>
              <p14:nvPr/>
            </p14:nvContentPartPr>
            <p14:xfrm>
              <a:off x="8464610" y="3097865"/>
              <a:ext cx="230760" cy="204840"/>
            </p14:xfrm>
          </p:contentPart>
        </mc:Choice>
        <mc:Fallback xmlns="">
          <p:pic>
            <p:nvPicPr>
              <p:cNvPr id="11" name="Ink 10">
                <a:extLst>
                  <a:ext uri="{FF2B5EF4-FFF2-40B4-BE49-F238E27FC236}">
                    <a16:creationId xmlns:a16="http://schemas.microsoft.com/office/drawing/2014/main" id="{A03C9BDB-E211-8D05-A874-9BC46497846B}"/>
                  </a:ext>
                </a:extLst>
              </p:cNvPr>
              <p:cNvPicPr/>
              <p:nvPr/>
            </p:nvPicPr>
            <p:blipFill>
              <a:blip r:embed="rId9"/>
              <a:stretch>
                <a:fillRect/>
              </a:stretch>
            </p:blipFill>
            <p:spPr>
              <a:xfrm>
                <a:off x="8446970" y="3062225"/>
                <a:ext cx="266400" cy="276480"/>
              </a:xfrm>
              <a:prstGeom prst="rect">
                <a:avLst/>
              </a:prstGeom>
            </p:spPr>
          </p:pic>
        </mc:Fallback>
      </mc:AlternateContent>
      <p:pic>
        <p:nvPicPr>
          <p:cNvPr id="19" name="Picture 18">
            <a:extLst>
              <a:ext uri="{FF2B5EF4-FFF2-40B4-BE49-F238E27FC236}">
                <a16:creationId xmlns:a16="http://schemas.microsoft.com/office/drawing/2014/main" id="{17F5486B-F2CE-5451-82B9-1AEB39723898}"/>
              </a:ext>
            </a:extLst>
          </p:cNvPr>
          <p:cNvPicPr>
            <a:picLocks noChangeAspect="1"/>
          </p:cNvPicPr>
          <p:nvPr/>
        </p:nvPicPr>
        <p:blipFill>
          <a:blip r:embed="rId10"/>
          <a:stretch>
            <a:fillRect/>
          </a:stretch>
        </p:blipFill>
        <p:spPr>
          <a:xfrm>
            <a:off x="437833" y="2194076"/>
            <a:ext cx="5820068" cy="3182363"/>
          </a:xfrm>
          <a:prstGeom prst="rect">
            <a:avLst/>
          </a:prstGeom>
        </p:spPr>
      </p:pic>
      <p:pic>
        <p:nvPicPr>
          <p:cNvPr id="21" name="Picture 20">
            <a:extLst>
              <a:ext uri="{FF2B5EF4-FFF2-40B4-BE49-F238E27FC236}">
                <a16:creationId xmlns:a16="http://schemas.microsoft.com/office/drawing/2014/main" id="{E11D0253-3C60-E148-9937-24F6D6920E21}"/>
              </a:ext>
            </a:extLst>
          </p:cNvPr>
          <p:cNvPicPr>
            <a:picLocks noChangeAspect="1"/>
          </p:cNvPicPr>
          <p:nvPr/>
        </p:nvPicPr>
        <p:blipFill>
          <a:blip r:embed="rId11"/>
          <a:stretch>
            <a:fillRect/>
          </a:stretch>
        </p:blipFill>
        <p:spPr>
          <a:xfrm>
            <a:off x="6831611" y="3015168"/>
            <a:ext cx="4922556" cy="413832"/>
          </a:xfrm>
          <a:prstGeom prst="rect">
            <a:avLst/>
          </a:prstGeom>
        </p:spPr>
      </p:pic>
      <p:sp>
        <p:nvSpPr>
          <p:cNvPr id="25" name="TextBox 24">
            <a:extLst>
              <a:ext uri="{FF2B5EF4-FFF2-40B4-BE49-F238E27FC236}">
                <a16:creationId xmlns:a16="http://schemas.microsoft.com/office/drawing/2014/main" id="{D77E4A5F-9628-7DED-188D-2DF931A2E69D}"/>
              </a:ext>
            </a:extLst>
          </p:cNvPr>
          <p:cNvSpPr txBox="1"/>
          <p:nvPr/>
        </p:nvSpPr>
        <p:spPr>
          <a:xfrm>
            <a:off x="6980616" y="3558130"/>
            <a:ext cx="3647800" cy="923330"/>
          </a:xfrm>
          <a:prstGeom prst="rect">
            <a:avLst/>
          </a:prstGeom>
          <a:noFill/>
        </p:spPr>
        <p:txBody>
          <a:bodyPr wrap="square" rtlCol="0">
            <a:spAutoFit/>
          </a:bodyPr>
          <a:lstStyle/>
          <a:p>
            <a:r>
              <a:rPr lang="en-GB" dirty="0">
                <a:latin typeface="Ink Free" panose="03080402000500000000" pitchFamily="66" charset="0"/>
              </a:rPr>
              <a:t>Expected attention. Impulsive with brother as they wind each other up.</a:t>
            </a:r>
          </a:p>
        </p:txBody>
      </p:sp>
      <mc:AlternateContent xmlns:mc="http://schemas.openxmlformats.org/markup-compatibility/2006" xmlns:p14="http://schemas.microsoft.com/office/powerpoint/2010/main">
        <mc:Choice Requires="p14">
          <p:contentPart p14:bwMode="auto" r:id="rId12">
            <p14:nvContentPartPr>
              <p14:cNvPr id="26" name="Ink 25">
                <a:extLst>
                  <a:ext uri="{FF2B5EF4-FFF2-40B4-BE49-F238E27FC236}">
                    <a16:creationId xmlns:a16="http://schemas.microsoft.com/office/drawing/2014/main" id="{337D172A-997E-A00A-33CE-D2F560E9927A}"/>
                  </a:ext>
                </a:extLst>
              </p14:cNvPr>
              <p14:cNvContentPartPr/>
              <p14:nvPr/>
            </p14:nvContentPartPr>
            <p14:xfrm>
              <a:off x="10284050" y="3122705"/>
              <a:ext cx="233280" cy="193320"/>
            </p14:xfrm>
          </p:contentPart>
        </mc:Choice>
        <mc:Fallback xmlns="">
          <p:pic>
            <p:nvPicPr>
              <p:cNvPr id="26" name="Ink 25">
                <a:extLst>
                  <a:ext uri="{FF2B5EF4-FFF2-40B4-BE49-F238E27FC236}">
                    <a16:creationId xmlns:a16="http://schemas.microsoft.com/office/drawing/2014/main" id="{337D172A-997E-A00A-33CE-D2F560E9927A}"/>
                  </a:ext>
                </a:extLst>
              </p:cNvPr>
              <p:cNvPicPr/>
              <p:nvPr/>
            </p:nvPicPr>
            <p:blipFill>
              <a:blip r:embed="rId13"/>
              <a:stretch>
                <a:fillRect/>
              </a:stretch>
            </p:blipFill>
            <p:spPr>
              <a:xfrm>
                <a:off x="10266050" y="3086705"/>
                <a:ext cx="268920" cy="26496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38" name="Ink 37">
                <a:extLst>
                  <a:ext uri="{FF2B5EF4-FFF2-40B4-BE49-F238E27FC236}">
                    <a16:creationId xmlns:a16="http://schemas.microsoft.com/office/drawing/2014/main" id="{F2859355-0DC6-F051-2A86-E7395468E8A1}"/>
                  </a:ext>
                </a:extLst>
              </p14:cNvPr>
              <p14:cNvContentPartPr/>
              <p14:nvPr/>
            </p14:nvContentPartPr>
            <p14:xfrm>
              <a:off x="10294850" y="3087425"/>
              <a:ext cx="214920" cy="235800"/>
            </p14:xfrm>
          </p:contentPart>
        </mc:Choice>
        <mc:Fallback xmlns="">
          <p:pic>
            <p:nvPicPr>
              <p:cNvPr id="38" name="Ink 37">
                <a:extLst>
                  <a:ext uri="{FF2B5EF4-FFF2-40B4-BE49-F238E27FC236}">
                    <a16:creationId xmlns:a16="http://schemas.microsoft.com/office/drawing/2014/main" id="{F2859355-0DC6-F051-2A86-E7395468E8A1}"/>
                  </a:ext>
                </a:extLst>
              </p:cNvPr>
              <p:cNvPicPr/>
              <p:nvPr/>
            </p:nvPicPr>
            <p:blipFill>
              <a:blip r:embed="rId15"/>
              <a:stretch>
                <a:fillRect/>
              </a:stretch>
            </p:blipFill>
            <p:spPr>
              <a:xfrm>
                <a:off x="10277210" y="3051425"/>
                <a:ext cx="250560" cy="30744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49" name="Ink 48">
                <a:extLst>
                  <a:ext uri="{FF2B5EF4-FFF2-40B4-BE49-F238E27FC236}">
                    <a16:creationId xmlns:a16="http://schemas.microsoft.com/office/drawing/2014/main" id="{62C02D4C-267E-39B4-887E-63035EB6ADE1}"/>
                  </a:ext>
                </a:extLst>
              </p14:cNvPr>
              <p14:cNvContentPartPr/>
              <p14:nvPr/>
            </p14:nvContentPartPr>
            <p14:xfrm>
              <a:off x="11506610" y="3858905"/>
              <a:ext cx="160920" cy="136080"/>
            </p14:xfrm>
          </p:contentPart>
        </mc:Choice>
        <mc:Fallback xmlns="">
          <p:pic>
            <p:nvPicPr>
              <p:cNvPr id="49" name="Ink 48">
                <a:extLst>
                  <a:ext uri="{FF2B5EF4-FFF2-40B4-BE49-F238E27FC236}">
                    <a16:creationId xmlns:a16="http://schemas.microsoft.com/office/drawing/2014/main" id="{62C02D4C-267E-39B4-887E-63035EB6ADE1}"/>
                  </a:ext>
                </a:extLst>
              </p:cNvPr>
              <p:cNvPicPr/>
              <p:nvPr/>
            </p:nvPicPr>
            <p:blipFill>
              <a:blip r:embed="rId17"/>
              <a:stretch>
                <a:fillRect/>
              </a:stretch>
            </p:blipFill>
            <p:spPr>
              <a:xfrm>
                <a:off x="11488970" y="3822905"/>
                <a:ext cx="196560" cy="2077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50" name="Ink 49">
                <a:extLst>
                  <a:ext uri="{FF2B5EF4-FFF2-40B4-BE49-F238E27FC236}">
                    <a16:creationId xmlns:a16="http://schemas.microsoft.com/office/drawing/2014/main" id="{B6747D59-5F25-BDDE-CB2A-A85CC6763B67}"/>
                  </a:ext>
                </a:extLst>
              </p14:cNvPr>
              <p14:cNvContentPartPr/>
              <p14:nvPr/>
            </p14:nvContentPartPr>
            <p14:xfrm>
              <a:off x="11510210" y="3846665"/>
              <a:ext cx="174960" cy="169200"/>
            </p14:xfrm>
          </p:contentPart>
        </mc:Choice>
        <mc:Fallback xmlns="">
          <p:pic>
            <p:nvPicPr>
              <p:cNvPr id="50" name="Ink 49">
                <a:extLst>
                  <a:ext uri="{FF2B5EF4-FFF2-40B4-BE49-F238E27FC236}">
                    <a16:creationId xmlns:a16="http://schemas.microsoft.com/office/drawing/2014/main" id="{B6747D59-5F25-BDDE-CB2A-A85CC6763B67}"/>
                  </a:ext>
                </a:extLst>
              </p:cNvPr>
              <p:cNvPicPr/>
              <p:nvPr/>
            </p:nvPicPr>
            <p:blipFill>
              <a:blip r:embed="rId19"/>
              <a:stretch>
                <a:fillRect/>
              </a:stretch>
            </p:blipFill>
            <p:spPr>
              <a:xfrm>
                <a:off x="11492570" y="3811025"/>
                <a:ext cx="210600" cy="240840"/>
              </a:xfrm>
              <a:prstGeom prst="rect">
                <a:avLst/>
              </a:prstGeom>
            </p:spPr>
          </p:pic>
        </mc:Fallback>
      </mc:AlternateContent>
    </p:spTree>
    <p:extLst>
      <p:ext uri="{BB962C8B-B14F-4D97-AF65-F5344CB8AC3E}">
        <p14:creationId xmlns:p14="http://schemas.microsoft.com/office/powerpoint/2010/main" val="251320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10474570" cy="1325563"/>
          </a:xfrm>
        </p:spPr>
        <p:txBody>
          <a:bodyPr/>
          <a:lstStyle/>
          <a:p>
            <a:r>
              <a:rPr lang="en-GB" dirty="0"/>
              <a:t>Activity- Identifying Needs using the Needs Led Approach- Observation Tables</a:t>
            </a:r>
          </a:p>
        </p:txBody>
      </p:sp>
      <p:pic>
        <p:nvPicPr>
          <p:cNvPr id="5" name="Picture 4">
            <a:extLst>
              <a:ext uri="{FF2B5EF4-FFF2-40B4-BE49-F238E27FC236}">
                <a16:creationId xmlns:a16="http://schemas.microsoft.com/office/drawing/2014/main" id="{8639A399-1226-5290-5C76-9AD650FEB081}"/>
              </a:ext>
            </a:extLst>
          </p:cNvPr>
          <p:cNvPicPr>
            <a:picLocks noChangeAspect="1"/>
          </p:cNvPicPr>
          <p:nvPr/>
        </p:nvPicPr>
        <p:blipFill>
          <a:blip r:embed="rId3"/>
          <a:stretch>
            <a:fillRect/>
          </a:stretch>
        </p:blipFill>
        <p:spPr>
          <a:xfrm>
            <a:off x="106877" y="1287049"/>
            <a:ext cx="9854785" cy="5570951"/>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EC176D9-FF5A-5BDD-FBCA-B39599D4FCEB}"/>
                  </a:ext>
                </a:extLst>
              </p14:cNvPr>
              <p14:cNvContentPartPr/>
              <p14:nvPr/>
            </p14:nvContentPartPr>
            <p14:xfrm>
              <a:off x="10224956" y="2377819"/>
              <a:ext cx="461520" cy="41400"/>
            </p14:xfrm>
          </p:contentPart>
        </mc:Choice>
        <mc:Fallback xmlns="">
          <p:pic>
            <p:nvPicPr>
              <p:cNvPr id="6" name="Ink 5">
                <a:extLst>
                  <a:ext uri="{FF2B5EF4-FFF2-40B4-BE49-F238E27FC236}">
                    <a16:creationId xmlns:a16="http://schemas.microsoft.com/office/drawing/2014/main" id="{7EC176D9-FF5A-5BDD-FBCA-B39599D4FCEB}"/>
                  </a:ext>
                </a:extLst>
              </p:cNvPr>
              <p:cNvPicPr/>
              <p:nvPr/>
            </p:nvPicPr>
            <p:blipFill>
              <a:blip r:embed="rId5"/>
              <a:stretch>
                <a:fillRect/>
              </a:stretch>
            </p:blipFill>
            <p:spPr>
              <a:xfrm>
                <a:off x="10170956" y="2269819"/>
                <a:ext cx="5691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B91C9118-1AF1-B3B3-3B8D-E2E8B29E9F6E}"/>
                  </a:ext>
                </a:extLst>
              </p14:cNvPr>
              <p14:cNvContentPartPr/>
              <p14:nvPr/>
            </p14:nvContentPartPr>
            <p14:xfrm>
              <a:off x="10130276" y="2970739"/>
              <a:ext cx="604440" cy="13320"/>
            </p14:xfrm>
          </p:contentPart>
        </mc:Choice>
        <mc:Fallback xmlns="">
          <p:pic>
            <p:nvPicPr>
              <p:cNvPr id="7" name="Ink 6">
                <a:extLst>
                  <a:ext uri="{FF2B5EF4-FFF2-40B4-BE49-F238E27FC236}">
                    <a16:creationId xmlns:a16="http://schemas.microsoft.com/office/drawing/2014/main" id="{B91C9118-1AF1-B3B3-3B8D-E2E8B29E9F6E}"/>
                  </a:ext>
                </a:extLst>
              </p:cNvPr>
              <p:cNvPicPr/>
              <p:nvPr/>
            </p:nvPicPr>
            <p:blipFill>
              <a:blip r:embed="rId7"/>
              <a:stretch>
                <a:fillRect/>
              </a:stretch>
            </p:blipFill>
            <p:spPr>
              <a:xfrm>
                <a:off x="10076276" y="2865581"/>
                <a:ext cx="712080" cy="22328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99E98A15-B1BE-AB26-2E33-7A5D878E3589}"/>
                  </a:ext>
                </a:extLst>
              </p14:cNvPr>
              <p14:cNvContentPartPr/>
              <p14:nvPr/>
            </p14:nvContentPartPr>
            <p14:xfrm>
              <a:off x="10272116" y="3600379"/>
              <a:ext cx="538200" cy="20160"/>
            </p14:xfrm>
          </p:contentPart>
        </mc:Choice>
        <mc:Fallback xmlns="">
          <p:pic>
            <p:nvPicPr>
              <p:cNvPr id="12" name="Ink 11">
                <a:extLst>
                  <a:ext uri="{FF2B5EF4-FFF2-40B4-BE49-F238E27FC236}">
                    <a16:creationId xmlns:a16="http://schemas.microsoft.com/office/drawing/2014/main" id="{99E98A15-B1BE-AB26-2E33-7A5D878E3589}"/>
                  </a:ext>
                </a:extLst>
              </p:cNvPr>
              <p:cNvPicPr/>
              <p:nvPr/>
            </p:nvPicPr>
            <p:blipFill>
              <a:blip r:embed="rId9"/>
              <a:stretch>
                <a:fillRect/>
              </a:stretch>
            </p:blipFill>
            <p:spPr>
              <a:xfrm>
                <a:off x="10218116" y="3492379"/>
                <a:ext cx="645840" cy="235800"/>
              </a:xfrm>
              <a:prstGeom prst="rect">
                <a:avLst/>
              </a:prstGeom>
            </p:spPr>
          </p:pic>
        </mc:Fallback>
      </mc:AlternateContent>
      <p:sp>
        <p:nvSpPr>
          <p:cNvPr id="13" name="TextBox 12">
            <a:extLst>
              <a:ext uri="{FF2B5EF4-FFF2-40B4-BE49-F238E27FC236}">
                <a16:creationId xmlns:a16="http://schemas.microsoft.com/office/drawing/2014/main" id="{80E28F73-D320-F91F-D49D-E52A853B42E5}"/>
              </a:ext>
            </a:extLst>
          </p:cNvPr>
          <p:cNvSpPr txBox="1"/>
          <p:nvPr/>
        </p:nvSpPr>
        <p:spPr>
          <a:xfrm>
            <a:off x="10974037" y="2153579"/>
            <a:ext cx="107602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Home</a:t>
            </a:r>
          </a:p>
        </p:txBody>
      </p:sp>
      <p:sp>
        <p:nvSpPr>
          <p:cNvPr id="14" name="TextBox 13">
            <a:extLst>
              <a:ext uri="{FF2B5EF4-FFF2-40B4-BE49-F238E27FC236}">
                <a16:creationId xmlns:a16="http://schemas.microsoft.com/office/drawing/2014/main" id="{B9DBA64E-F702-FE17-D084-B00A172C216B}"/>
              </a:ext>
            </a:extLst>
          </p:cNvPr>
          <p:cNvSpPr txBox="1"/>
          <p:nvPr/>
        </p:nvSpPr>
        <p:spPr>
          <a:xfrm>
            <a:off x="10928792" y="2799393"/>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School</a:t>
            </a:r>
          </a:p>
        </p:txBody>
      </p:sp>
      <p:sp>
        <p:nvSpPr>
          <p:cNvPr id="15" name="TextBox 14">
            <a:extLst>
              <a:ext uri="{FF2B5EF4-FFF2-40B4-BE49-F238E27FC236}">
                <a16:creationId xmlns:a16="http://schemas.microsoft.com/office/drawing/2014/main" id="{04BC6ACE-7275-15FE-0AC9-D500DD499025}"/>
              </a:ext>
            </a:extLst>
          </p:cNvPr>
          <p:cNvSpPr txBox="1"/>
          <p:nvPr/>
        </p:nvSpPr>
        <p:spPr>
          <a:xfrm>
            <a:off x="10984227" y="3375584"/>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Both</a:t>
            </a:r>
          </a:p>
        </p:txBody>
      </p:sp>
      <p:sp>
        <p:nvSpPr>
          <p:cNvPr id="16" name="TextBox 15">
            <a:extLst>
              <a:ext uri="{FF2B5EF4-FFF2-40B4-BE49-F238E27FC236}">
                <a16:creationId xmlns:a16="http://schemas.microsoft.com/office/drawing/2014/main" id="{08F61A4E-FC73-6AB8-6F03-EDD42AE568B0}"/>
              </a:ext>
            </a:extLst>
          </p:cNvPr>
          <p:cNvSpPr txBox="1"/>
          <p:nvPr/>
        </p:nvSpPr>
        <p:spPr>
          <a:xfrm>
            <a:off x="10536821" y="1507766"/>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a:t>
            </a:r>
          </a:p>
        </p:txBody>
      </p:sp>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5A106F10-AEEA-3BD4-4F89-8D956FB0EEDB}"/>
                  </a:ext>
                </a:extLst>
              </p14:cNvPr>
              <p14:cNvContentPartPr/>
              <p14:nvPr/>
            </p14:nvContentPartPr>
            <p14:xfrm>
              <a:off x="3977705" y="4749545"/>
              <a:ext cx="2540520" cy="36720"/>
            </p14:xfrm>
          </p:contentPart>
        </mc:Choice>
        <mc:Fallback xmlns="">
          <p:pic>
            <p:nvPicPr>
              <p:cNvPr id="17" name="Ink 16">
                <a:extLst>
                  <a:ext uri="{FF2B5EF4-FFF2-40B4-BE49-F238E27FC236}">
                    <a16:creationId xmlns:a16="http://schemas.microsoft.com/office/drawing/2014/main" id="{5A106F10-AEEA-3BD4-4F89-8D956FB0EEDB}"/>
                  </a:ext>
                </a:extLst>
              </p:cNvPr>
              <p:cNvPicPr/>
              <p:nvPr/>
            </p:nvPicPr>
            <p:blipFill>
              <a:blip r:embed="rId11"/>
              <a:stretch>
                <a:fillRect/>
              </a:stretch>
            </p:blipFill>
            <p:spPr>
              <a:xfrm>
                <a:off x="3923705" y="4641905"/>
                <a:ext cx="26481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24423A1B-53FB-1E7A-727F-A592CE72993B}"/>
                  </a:ext>
                </a:extLst>
              </p14:cNvPr>
              <p14:cNvContentPartPr/>
              <p14:nvPr/>
            </p14:nvContentPartPr>
            <p14:xfrm>
              <a:off x="3930545" y="4950785"/>
              <a:ext cx="1067760" cy="37080"/>
            </p14:xfrm>
          </p:contentPart>
        </mc:Choice>
        <mc:Fallback xmlns="">
          <p:pic>
            <p:nvPicPr>
              <p:cNvPr id="18" name="Ink 17">
                <a:extLst>
                  <a:ext uri="{FF2B5EF4-FFF2-40B4-BE49-F238E27FC236}">
                    <a16:creationId xmlns:a16="http://schemas.microsoft.com/office/drawing/2014/main" id="{24423A1B-53FB-1E7A-727F-A592CE72993B}"/>
                  </a:ext>
                </a:extLst>
              </p:cNvPr>
              <p:cNvPicPr/>
              <p:nvPr/>
            </p:nvPicPr>
            <p:blipFill>
              <a:blip r:embed="rId13"/>
              <a:stretch>
                <a:fillRect/>
              </a:stretch>
            </p:blipFill>
            <p:spPr>
              <a:xfrm>
                <a:off x="3876545" y="4843145"/>
                <a:ext cx="117540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0" name="Ink 19">
                <a:extLst>
                  <a:ext uri="{FF2B5EF4-FFF2-40B4-BE49-F238E27FC236}">
                    <a16:creationId xmlns:a16="http://schemas.microsoft.com/office/drawing/2014/main" id="{52016D85-83D1-1708-887A-EEB55B838791}"/>
                  </a:ext>
                </a:extLst>
              </p14:cNvPr>
              <p14:cNvContentPartPr/>
              <p14:nvPr/>
            </p14:nvContentPartPr>
            <p14:xfrm>
              <a:off x="3894905" y="4321145"/>
              <a:ext cx="2440080" cy="50040"/>
            </p14:xfrm>
          </p:contentPart>
        </mc:Choice>
        <mc:Fallback xmlns="">
          <p:pic>
            <p:nvPicPr>
              <p:cNvPr id="20" name="Ink 19">
                <a:extLst>
                  <a:ext uri="{FF2B5EF4-FFF2-40B4-BE49-F238E27FC236}">
                    <a16:creationId xmlns:a16="http://schemas.microsoft.com/office/drawing/2014/main" id="{52016D85-83D1-1708-887A-EEB55B838791}"/>
                  </a:ext>
                </a:extLst>
              </p:cNvPr>
              <p:cNvPicPr/>
              <p:nvPr/>
            </p:nvPicPr>
            <p:blipFill>
              <a:blip r:embed="rId15"/>
              <a:stretch>
                <a:fillRect/>
              </a:stretch>
            </p:blipFill>
            <p:spPr>
              <a:xfrm>
                <a:off x="3840905" y="4213145"/>
                <a:ext cx="254772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7BC9F063-9E2D-7075-01B1-634B15B95363}"/>
                  </a:ext>
                </a:extLst>
              </p14:cNvPr>
              <p14:cNvContentPartPr/>
              <p14:nvPr/>
            </p14:nvContentPartPr>
            <p14:xfrm>
              <a:off x="4061225" y="4559825"/>
              <a:ext cx="1305720" cy="24840"/>
            </p14:xfrm>
          </p:contentPart>
        </mc:Choice>
        <mc:Fallback xmlns="">
          <p:pic>
            <p:nvPicPr>
              <p:cNvPr id="22" name="Ink 21">
                <a:extLst>
                  <a:ext uri="{FF2B5EF4-FFF2-40B4-BE49-F238E27FC236}">
                    <a16:creationId xmlns:a16="http://schemas.microsoft.com/office/drawing/2014/main" id="{7BC9F063-9E2D-7075-01B1-634B15B95363}"/>
                  </a:ext>
                </a:extLst>
              </p:cNvPr>
              <p:cNvPicPr/>
              <p:nvPr/>
            </p:nvPicPr>
            <p:blipFill>
              <a:blip r:embed="rId17"/>
              <a:stretch>
                <a:fillRect/>
              </a:stretch>
            </p:blipFill>
            <p:spPr>
              <a:xfrm>
                <a:off x="4007225" y="4451825"/>
                <a:ext cx="14133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FC9DB8F4-42E3-D2D7-CDAB-06C23E1061AE}"/>
                  </a:ext>
                </a:extLst>
              </p14:cNvPr>
              <p14:cNvContentPartPr/>
              <p14:nvPr/>
            </p14:nvContentPartPr>
            <p14:xfrm>
              <a:off x="748145" y="2634545"/>
              <a:ext cx="2517480" cy="37800"/>
            </p14:xfrm>
          </p:contentPart>
        </mc:Choice>
        <mc:Fallback xmlns="">
          <p:pic>
            <p:nvPicPr>
              <p:cNvPr id="23" name="Ink 22">
                <a:extLst>
                  <a:ext uri="{FF2B5EF4-FFF2-40B4-BE49-F238E27FC236}">
                    <a16:creationId xmlns:a16="http://schemas.microsoft.com/office/drawing/2014/main" id="{FC9DB8F4-42E3-D2D7-CDAB-06C23E1061AE}"/>
                  </a:ext>
                </a:extLst>
              </p:cNvPr>
              <p:cNvPicPr/>
              <p:nvPr/>
            </p:nvPicPr>
            <p:blipFill>
              <a:blip r:embed="rId19"/>
              <a:stretch>
                <a:fillRect/>
              </a:stretch>
            </p:blipFill>
            <p:spPr>
              <a:xfrm>
                <a:off x="694145" y="2526905"/>
                <a:ext cx="26251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Ink 23">
                <a:extLst>
                  <a:ext uri="{FF2B5EF4-FFF2-40B4-BE49-F238E27FC236}">
                    <a16:creationId xmlns:a16="http://schemas.microsoft.com/office/drawing/2014/main" id="{EFECA701-2F89-4F31-03FF-E693DC101F92}"/>
                  </a:ext>
                </a:extLst>
              </p14:cNvPr>
              <p14:cNvContentPartPr/>
              <p14:nvPr/>
            </p14:nvContentPartPr>
            <p14:xfrm>
              <a:off x="735905" y="2848385"/>
              <a:ext cx="2112480" cy="25200"/>
            </p14:xfrm>
          </p:contentPart>
        </mc:Choice>
        <mc:Fallback xmlns="">
          <p:pic>
            <p:nvPicPr>
              <p:cNvPr id="24" name="Ink 23">
                <a:extLst>
                  <a:ext uri="{FF2B5EF4-FFF2-40B4-BE49-F238E27FC236}">
                    <a16:creationId xmlns:a16="http://schemas.microsoft.com/office/drawing/2014/main" id="{EFECA701-2F89-4F31-03FF-E693DC101F92}"/>
                  </a:ext>
                </a:extLst>
              </p:cNvPr>
              <p:cNvPicPr/>
              <p:nvPr/>
            </p:nvPicPr>
            <p:blipFill>
              <a:blip r:embed="rId21"/>
              <a:stretch>
                <a:fillRect/>
              </a:stretch>
            </p:blipFill>
            <p:spPr>
              <a:xfrm>
                <a:off x="682265" y="2740385"/>
                <a:ext cx="222012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 name="Ink 26">
                <a:extLst>
                  <a:ext uri="{FF2B5EF4-FFF2-40B4-BE49-F238E27FC236}">
                    <a16:creationId xmlns:a16="http://schemas.microsoft.com/office/drawing/2014/main" id="{1013E61E-6FC4-4DE9-3339-78701D61DDA3}"/>
                  </a:ext>
                </a:extLst>
              </p14:cNvPr>
              <p14:cNvContentPartPr/>
              <p14:nvPr/>
            </p14:nvContentPartPr>
            <p14:xfrm>
              <a:off x="783065" y="3027305"/>
              <a:ext cx="2445840" cy="60480"/>
            </p14:xfrm>
          </p:contentPart>
        </mc:Choice>
        <mc:Fallback xmlns="">
          <p:pic>
            <p:nvPicPr>
              <p:cNvPr id="27" name="Ink 26">
                <a:extLst>
                  <a:ext uri="{FF2B5EF4-FFF2-40B4-BE49-F238E27FC236}">
                    <a16:creationId xmlns:a16="http://schemas.microsoft.com/office/drawing/2014/main" id="{1013E61E-6FC4-4DE9-3339-78701D61DDA3}"/>
                  </a:ext>
                </a:extLst>
              </p:cNvPr>
              <p:cNvPicPr/>
              <p:nvPr/>
            </p:nvPicPr>
            <p:blipFill>
              <a:blip r:embed="rId23"/>
              <a:stretch>
                <a:fillRect/>
              </a:stretch>
            </p:blipFill>
            <p:spPr>
              <a:xfrm>
                <a:off x="729425" y="2919305"/>
                <a:ext cx="255348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 name="Ink 27">
                <a:extLst>
                  <a:ext uri="{FF2B5EF4-FFF2-40B4-BE49-F238E27FC236}">
                    <a16:creationId xmlns:a16="http://schemas.microsoft.com/office/drawing/2014/main" id="{A0534439-315F-16A8-FA22-C0D309E44A16}"/>
                  </a:ext>
                </a:extLst>
              </p14:cNvPr>
              <p14:cNvContentPartPr/>
              <p14:nvPr/>
            </p14:nvContentPartPr>
            <p14:xfrm>
              <a:off x="818705" y="3335465"/>
              <a:ext cx="2243880" cy="37800"/>
            </p14:xfrm>
          </p:contentPart>
        </mc:Choice>
        <mc:Fallback xmlns="">
          <p:pic>
            <p:nvPicPr>
              <p:cNvPr id="28" name="Ink 27">
                <a:extLst>
                  <a:ext uri="{FF2B5EF4-FFF2-40B4-BE49-F238E27FC236}">
                    <a16:creationId xmlns:a16="http://schemas.microsoft.com/office/drawing/2014/main" id="{A0534439-315F-16A8-FA22-C0D309E44A16}"/>
                  </a:ext>
                </a:extLst>
              </p:cNvPr>
              <p:cNvPicPr/>
              <p:nvPr/>
            </p:nvPicPr>
            <p:blipFill>
              <a:blip r:embed="rId25"/>
              <a:stretch>
                <a:fillRect/>
              </a:stretch>
            </p:blipFill>
            <p:spPr>
              <a:xfrm>
                <a:off x="765065" y="3227825"/>
                <a:ext cx="23515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Ink 28">
                <a:extLst>
                  <a:ext uri="{FF2B5EF4-FFF2-40B4-BE49-F238E27FC236}">
                    <a16:creationId xmlns:a16="http://schemas.microsoft.com/office/drawing/2014/main" id="{F5ECC947-6A35-83C0-2938-91ED6B5DBB63}"/>
                  </a:ext>
                </a:extLst>
              </p14:cNvPr>
              <p14:cNvContentPartPr/>
              <p14:nvPr/>
            </p14:nvContentPartPr>
            <p14:xfrm>
              <a:off x="652385" y="3479105"/>
              <a:ext cx="889920" cy="12240"/>
            </p14:xfrm>
          </p:contentPart>
        </mc:Choice>
        <mc:Fallback xmlns="">
          <p:pic>
            <p:nvPicPr>
              <p:cNvPr id="29" name="Ink 28">
                <a:extLst>
                  <a:ext uri="{FF2B5EF4-FFF2-40B4-BE49-F238E27FC236}">
                    <a16:creationId xmlns:a16="http://schemas.microsoft.com/office/drawing/2014/main" id="{F5ECC947-6A35-83C0-2938-91ED6B5DBB63}"/>
                  </a:ext>
                </a:extLst>
              </p:cNvPr>
              <p:cNvPicPr/>
              <p:nvPr/>
            </p:nvPicPr>
            <p:blipFill>
              <a:blip r:embed="rId27"/>
              <a:stretch>
                <a:fillRect/>
              </a:stretch>
            </p:blipFill>
            <p:spPr>
              <a:xfrm>
                <a:off x="598745" y="3371465"/>
                <a:ext cx="9975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C1365058-478F-7AEF-C511-1BF32C8E60E6}"/>
                  </a:ext>
                </a:extLst>
              </p14:cNvPr>
              <p14:cNvContentPartPr/>
              <p14:nvPr/>
            </p14:nvContentPartPr>
            <p14:xfrm>
              <a:off x="830945" y="3680345"/>
              <a:ext cx="2196000" cy="13320"/>
            </p14:xfrm>
          </p:contentPart>
        </mc:Choice>
        <mc:Fallback xmlns="">
          <p:pic>
            <p:nvPicPr>
              <p:cNvPr id="30" name="Ink 29">
                <a:extLst>
                  <a:ext uri="{FF2B5EF4-FFF2-40B4-BE49-F238E27FC236}">
                    <a16:creationId xmlns:a16="http://schemas.microsoft.com/office/drawing/2014/main" id="{C1365058-478F-7AEF-C511-1BF32C8E60E6}"/>
                  </a:ext>
                </a:extLst>
              </p:cNvPr>
              <p:cNvPicPr/>
              <p:nvPr/>
            </p:nvPicPr>
            <p:blipFill>
              <a:blip r:embed="rId29"/>
              <a:stretch>
                <a:fillRect/>
              </a:stretch>
            </p:blipFill>
            <p:spPr>
              <a:xfrm>
                <a:off x="776945" y="3572345"/>
                <a:ext cx="230364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1" name="Ink 30">
                <a:extLst>
                  <a:ext uri="{FF2B5EF4-FFF2-40B4-BE49-F238E27FC236}">
                    <a16:creationId xmlns:a16="http://schemas.microsoft.com/office/drawing/2014/main" id="{7C971DEC-FDB3-A6A5-38C0-BB80AE05A51B}"/>
                  </a:ext>
                </a:extLst>
              </p14:cNvPr>
              <p14:cNvContentPartPr/>
              <p14:nvPr/>
            </p14:nvContentPartPr>
            <p14:xfrm>
              <a:off x="842825" y="3858905"/>
              <a:ext cx="853920" cy="24840"/>
            </p14:xfrm>
          </p:contentPart>
        </mc:Choice>
        <mc:Fallback xmlns="">
          <p:pic>
            <p:nvPicPr>
              <p:cNvPr id="31" name="Ink 30">
                <a:extLst>
                  <a:ext uri="{FF2B5EF4-FFF2-40B4-BE49-F238E27FC236}">
                    <a16:creationId xmlns:a16="http://schemas.microsoft.com/office/drawing/2014/main" id="{7C971DEC-FDB3-A6A5-38C0-BB80AE05A51B}"/>
                  </a:ext>
                </a:extLst>
              </p:cNvPr>
              <p:cNvPicPr/>
              <p:nvPr/>
            </p:nvPicPr>
            <p:blipFill>
              <a:blip r:embed="rId31"/>
              <a:stretch>
                <a:fillRect/>
              </a:stretch>
            </p:blipFill>
            <p:spPr>
              <a:xfrm>
                <a:off x="789185" y="3750905"/>
                <a:ext cx="9615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2" name="Ink 31">
                <a:extLst>
                  <a:ext uri="{FF2B5EF4-FFF2-40B4-BE49-F238E27FC236}">
                    <a16:creationId xmlns:a16="http://schemas.microsoft.com/office/drawing/2014/main" id="{4B5948CF-B4B6-12AB-CFE8-CF2639C5A2C0}"/>
                  </a:ext>
                </a:extLst>
              </p14:cNvPr>
              <p14:cNvContentPartPr/>
              <p14:nvPr/>
            </p14:nvContentPartPr>
            <p14:xfrm>
              <a:off x="725465" y="4260665"/>
              <a:ext cx="2279160" cy="110520"/>
            </p14:xfrm>
          </p:contentPart>
        </mc:Choice>
        <mc:Fallback xmlns="">
          <p:pic>
            <p:nvPicPr>
              <p:cNvPr id="32" name="Ink 31">
                <a:extLst>
                  <a:ext uri="{FF2B5EF4-FFF2-40B4-BE49-F238E27FC236}">
                    <a16:creationId xmlns:a16="http://schemas.microsoft.com/office/drawing/2014/main" id="{4B5948CF-B4B6-12AB-CFE8-CF2639C5A2C0}"/>
                  </a:ext>
                </a:extLst>
              </p:cNvPr>
              <p:cNvPicPr/>
              <p:nvPr/>
            </p:nvPicPr>
            <p:blipFill>
              <a:blip r:embed="rId33"/>
              <a:stretch>
                <a:fillRect/>
              </a:stretch>
            </p:blipFill>
            <p:spPr>
              <a:xfrm>
                <a:off x="671465" y="4153025"/>
                <a:ext cx="238680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3" name="Ink 32">
                <a:extLst>
                  <a:ext uri="{FF2B5EF4-FFF2-40B4-BE49-F238E27FC236}">
                    <a16:creationId xmlns:a16="http://schemas.microsoft.com/office/drawing/2014/main" id="{6814B3C0-3577-D50E-BD92-5BDBA2E5856D}"/>
                  </a:ext>
                </a:extLst>
              </p14:cNvPr>
              <p14:cNvContentPartPr/>
              <p14:nvPr/>
            </p14:nvContentPartPr>
            <p14:xfrm>
              <a:off x="712505" y="4058705"/>
              <a:ext cx="2504520" cy="87120"/>
            </p14:xfrm>
          </p:contentPart>
        </mc:Choice>
        <mc:Fallback xmlns="">
          <p:pic>
            <p:nvPicPr>
              <p:cNvPr id="33" name="Ink 32">
                <a:extLst>
                  <a:ext uri="{FF2B5EF4-FFF2-40B4-BE49-F238E27FC236}">
                    <a16:creationId xmlns:a16="http://schemas.microsoft.com/office/drawing/2014/main" id="{6814B3C0-3577-D50E-BD92-5BDBA2E5856D}"/>
                  </a:ext>
                </a:extLst>
              </p:cNvPr>
              <p:cNvPicPr/>
              <p:nvPr/>
            </p:nvPicPr>
            <p:blipFill>
              <a:blip r:embed="rId35"/>
              <a:stretch>
                <a:fillRect/>
              </a:stretch>
            </p:blipFill>
            <p:spPr>
              <a:xfrm>
                <a:off x="658505" y="3950705"/>
                <a:ext cx="261216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Ink 33">
                <a:extLst>
                  <a:ext uri="{FF2B5EF4-FFF2-40B4-BE49-F238E27FC236}">
                    <a16:creationId xmlns:a16="http://schemas.microsoft.com/office/drawing/2014/main" id="{86C44A26-38E2-5604-6677-C54FB93559FF}"/>
                  </a:ext>
                </a:extLst>
              </p14:cNvPr>
              <p14:cNvContentPartPr/>
              <p14:nvPr/>
            </p14:nvContentPartPr>
            <p14:xfrm>
              <a:off x="688025" y="5319065"/>
              <a:ext cx="2568960" cy="73440"/>
            </p14:xfrm>
          </p:contentPart>
        </mc:Choice>
        <mc:Fallback xmlns="">
          <p:pic>
            <p:nvPicPr>
              <p:cNvPr id="34" name="Ink 33">
                <a:extLst>
                  <a:ext uri="{FF2B5EF4-FFF2-40B4-BE49-F238E27FC236}">
                    <a16:creationId xmlns:a16="http://schemas.microsoft.com/office/drawing/2014/main" id="{86C44A26-38E2-5604-6677-C54FB93559FF}"/>
                  </a:ext>
                </a:extLst>
              </p:cNvPr>
              <p:cNvPicPr/>
              <p:nvPr/>
            </p:nvPicPr>
            <p:blipFill>
              <a:blip r:embed="rId37"/>
              <a:stretch>
                <a:fillRect/>
              </a:stretch>
            </p:blipFill>
            <p:spPr>
              <a:xfrm>
                <a:off x="634385" y="5211065"/>
                <a:ext cx="267660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5" name="Ink 34">
                <a:extLst>
                  <a:ext uri="{FF2B5EF4-FFF2-40B4-BE49-F238E27FC236}">
                    <a16:creationId xmlns:a16="http://schemas.microsoft.com/office/drawing/2014/main" id="{BDD9707D-5549-56C6-7654-924BF4C6BF90}"/>
                  </a:ext>
                </a:extLst>
              </p14:cNvPr>
              <p14:cNvContentPartPr/>
              <p14:nvPr/>
            </p14:nvContentPartPr>
            <p14:xfrm>
              <a:off x="748145" y="4904705"/>
              <a:ext cx="1983240" cy="34920"/>
            </p14:xfrm>
          </p:contentPart>
        </mc:Choice>
        <mc:Fallback xmlns="">
          <p:pic>
            <p:nvPicPr>
              <p:cNvPr id="35" name="Ink 34">
                <a:extLst>
                  <a:ext uri="{FF2B5EF4-FFF2-40B4-BE49-F238E27FC236}">
                    <a16:creationId xmlns:a16="http://schemas.microsoft.com/office/drawing/2014/main" id="{BDD9707D-5549-56C6-7654-924BF4C6BF90}"/>
                  </a:ext>
                </a:extLst>
              </p:cNvPr>
              <p:cNvPicPr/>
              <p:nvPr/>
            </p:nvPicPr>
            <p:blipFill>
              <a:blip r:embed="rId39"/>
              <a:stretch>
                <a:fillRect/>
              </a:stretch>
            </p:blipFill>
            <p:spPr>
              <a:xfrm>
                <a:off x="694145" y="4797065"/>
                <a:ext cx="209088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6" name="Ink 35">
                <a:extLst>
                  <a:ext uri="{FF2B5EF4-FFF2-40B4-BE49-F238E27FC236}">
                    <a16:creationId xmlns:a16="http://schemas.microsoft.com/office/drawing/2014/main" id="{D4FDBE49-9DBA-0D3E-44F6-5649B248463D}"/>
                  </a:ext>
                </a:extLst>
              </p14:cNvPr>
              <p14:cNvContentPartPr/>
              <p14:nvPr/>
            </p14:nvContentPartPr>
            <p14:xfrm>
              <a:off x="700265" y="5128265"/>
              <a:ext cx="771840" cy="37080"/>
            </p14:xfrm>
          </p:contentPart>
        </mc:Choice>
        <mc:Fallback xmlns="">
          <p:pic>
            <p:nvPicPr>
              <p:cNvPr id="36" name="Ink 35">
                <a:extLst>
                  <a:ext uri="{FF2B5EF4-FFF2-40B4-BE49-F238E27FC236}">
                    <a16:creationId xmlns:a16="http://schemas.microsoft.com/office/drawing/2014/main" id="{D4FDBE49-9DBA-0D3E-44F6-5649B248463D}"/>
                  </a:ext>
                </a:extLst>
              </p:cNvPr>
              <p:cNvPicPr/>
              <p:nvPr/>
            </p:nvPicPr>
            <p:blipFill>
              <a:blip r:embed="rId41"/>
              <a:stretch>
                <a:fillRect/>
              </a:stretch>
            </p:blipFill>
            <p:spPr>
              <a:xfrm>
                <a:off x="646625" y="5020625"/>
                <a:ext cx="879480" cy="252720"/>
              </a:xfrm>
              <a:prstGeom prst="rect">
                <a:avLst/>
              </a:prstGeom>
            </p:spPr>
          </p:pic>
        </mc:Fallback>
      </mc:AlternateContent>
    </p:spTree>
    <p:extLst>
      <p:ext uri="{BB962C8B-B14F-4D97-AF65-F5344CB8AC3E}">
        <p14:creationId xmlns:p14="http://schemas.microsoft.com/office/powerpoint/2010/main" val="462713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C23E4D-C282-C6DF-8457-C04A06F1FE6D}"/>
              </a:ext>
            </a:extLst>
          </p:cNvPr>
          <p:cNvSpPr>
            <a:spLocks noGrp="1"/>
          </p:cNvSpPr>
          <p:nvPr>
            <p:ph type="title"/>
          </p:nvPr>
        </p:nvSpPr>
        <p:spPr/>
        <p:txBody>
          <a:bodyPr/>
          <a:lstStyle/>
          <a:p>
            <a:r>
              <a:rPr lang="en-GB" dirty="0"/>
              <a:t>Example Slider</a:t>
            </a:r>
          </a:p>
        </p:txBody>
      </p:sp>
      <p:pic>
        <p:nvPicPr>
          <p:cNvPr id="4" name="Picture 3">
            <a:extLst>
              <a:ext uri="{FF2B5EF4-FFF2-40B4-BE49-F238E27FC236}">
                <a16:creationId xmlns:a16="http://schemas.microsoft.com/office/drawing/2014/main" id="{4987674E-6B9F-9917-DCE7-512E0AEA294C}"/>
              </a:ext>
            </a:extLst>
          </p:cNvPr>
          <p:cNvPicPr>
            <a:picLocks noChangeAspect="1"/>
          </p:cNvPicPr>
          <p:nvPr/>
        </p:nvPicPr>
        <p:blipFill>
          <a:blip r:embed="rId2"/>
          <a:stretch>
            <a:fillRect/>
          </a:stretch>
        </p:blipFill>
        <p:spPr>
          <a:xfrm>
            <a:off x="970634" y="3241086"/>
            <a:ext cx="9658846" cy="1409772"/>
          </a:xfrm>
          <a:prstGeom prst="rect">
            <a:avLst/>
          </a:prstGeom>
        </p:spPr>
      </p:pic>
    </p:spTree>
    <p:extLst>
      <p:ext uri="{BB962C8B-B14F-4D97-AF65-F5344CB8AC3E}">
        <p14:creationId xmlns:p14="http://schemas.microsoft.com/office/powerpoint/2010/main" val="3113273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10474570" cy="1325563"/>
          </a:xfrm>
        </p:spPr>
        <p:txBody>
          <a:bodyPr/>
          <a:lstStyle/>
          <a:p>
            <a:r>
              <a:rPr lang="en-GB" dirty="0"/>
              <a:t>Activity- Identifying Needs using the Needs Led Approach- Observation Tables</a:t>
            </a:r>
          </a:p>
        </p:txBody>
      </p:sp>
      <p:pic>
        <p:nvPicPr>
          <p:cNvPr id="5" name="Picture 4">
            <a:extLst>
              <a:ext uri="{FF2B5EF4-FFF2-40B4-BE49-F238E27FC236}">
                <a16:creationId xmlns:a16="http://schemas.microsoft.com/office/drawing/2014/main" id="{8639A399-1226-5290-5C76-9AD650FEB081}"/>
              </a:ext>
            </a:extLst>
          </p:cNvPr>
          <p:cNvPicPr>
            <a:picLocks noChangeAspect="1"/>
          </p:cNvPicPr>
          <p:nvPr/>
        </p:nvPicPr>
        <p:blipFill>
          <a:blip r:embed="rId3"/>
          <a:stretch>
            <a:fillRect/>
          </a:stretch>
        </p:blipFill>
        <p:spPr>
          <a:xfrm>
            <a:off x="106877" y="1287049"/>
            <a:ext cx="9854785" cy="5570951"/>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EC176D9-FF5A-5BDD-FBCA-B39599D4FCEB}"/>
                  </a:ext>
                </a:extLst>
              </p14:cNvPr>
              <p14:cNvContentPartPr/>
              <p14:nvPr/>
            </p14:nvContentPartPr>
            <p14:xfrm>
              <a:off x="10224956" y="2377819"/>
              <a:ext cx="461520" cy="41400"/>
            </p14:xfrm>
          </p:contentPart>
        </mc:Choice>
        <mc:Fallback xmlns="">
          <p:pic>
            <p:nvPicPr>
              <p:cNvPr id="6" name="Ink 5">
                <a:extLst>
                  <a:ext uri="{FF2B5EF4-FFF2-40B4-BE49-F238E27FC236}">
                    <a16:creationId xmlns:a16="http://schemas.microsoft.com/office/drawing/2014/main" id="{7EC176D9-FF5A-5BDD-FBCA-B39599D4FCEB}"/>
                  </a:ext>
                </a:extLst>
              </p:cNvPr>
              <p:cNvPicPr/>
              <p:nvPr/>
            </p:nvPicPr>
            <p:blipFill>
              <a:blip r:embed="rId5"/>
              <a:stretch>
                <a:fillRect/>
              </a:stretch>
            </p:blipFill>
            <p:spPr>
              <a:xfrm>
                <a:off x="10170956" y="2269819"/>
                <a:ext cx="569160" cy="2570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B91C9118-1AF1-B3B3-3B8D-E2E8B29E9F6E}"/>
                  </a:ext>
                </a:extLst>
              </p14:cNvPr>
              <p14:cNvContentPartPr/>
              <p14:nvPr/>
            </p14:nvContentPartPr>
            <p14:xfrm>
              <a:off x="10130276" y="2970739"/>
              <a:ext cx="604440" cy="13320"/>
            </p14:xfrm>
          </p:contentPart>
        </mc:Choice>
        <mc:Fallback xmlns="">
          <p:pic>
            <p:nvPicPr>
              <p:cNvPr id="7" name="Ink 6">
                <a:extLst>
                  <a:ext uri="{FF2B5EF4-FFF2-40B4-BE49-F238E27FC236}">
                    <a16:creationId xmlns:a16="http://schemas.microsoft.com/office/drawing/2014/main" id="{B91C9118-1AF1-B3B3-3B8D-E2E8B29E9F6E}"/>
                  </a:ext>
                </a:extLst>
              </p:cNvPr>
              <p:cNvPicPr/>
              <p:nvPr/>
            </p:nvPicPr>
            <p:blipFill>
              <a:blip r:embed="rId7"/>
              <a:stretch>
                <a:fillRect/>
              </a:stretch>
            </p:blipFill>
            <p:spPr>
              <a:xfrm>
                <a:off x="10076276" y="2865581"/>
                <a:ext cx="712080" cy="223285"/>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99E98A15-B1BE-AB26-2E33-7A5D878E3589}"/>
                  </a:ext>
                </a:extLst>
              </p14:cNvPr>
              <p14:cNvContentPartPr/>
              <p14:nvPr/>
            </p14:nvContentPartPr>
            <p14:xfrm>
              <a:off x="10272116" y="3600379"/>
              <a:ext cx="538200" cy="20160"/>
            </p14:xfrm>
          </p:contentPart>
        </mc:Choice>
        <mc:Fallback xmlns="">
          <p:pic>
            <p:nvPicPr>
              <p:cNvPr id="12" name="Ink 11">
                <a:extLst>
                  <a:ext uri="{FF2B5EF4-FFF2-40B4-BE49-F238E27FC236}">
                    <a16:creationId xmlns:a16="http://schemas.microsoft.com/office/drawing/2014/main" id="{99E98A15-B1BE-AB26-2E33-7A5D878E3589}"/>
                  </a:ext>
                </a:extLst>
              </p:cNvPr>
              <p:cNvPicPr/>
              <p:nvPr/>
            </p:nvPicPr>
            <p:blipFill>
              <a:blip r:embed="rId9"/>
              <a:stretch>
                <a:fillRect/>
              </a:stretch>
            </p:blipFill>
            <p:spPr>
              <a:xfrm>
                <a:off x="10218116" y="3492379"/>
                <a:ext cx="645840" cy="235800"/>
              </a:xfrm>
              <a:prstGeom prst="rect">
                <a:avLst/>
              </a:prstGeom>
            </p:spPr>
          </p:pic>
        </mc:Fallback>
      </mc:AlternateContent>
      <p:sp>
        <p:nvSpPr>
          <p:cNvPr id="13" name="TextBox 12">
            <a:extLst>
              <a:ext uri="{FF2B5EF4-FFF2-40B4-BE49-F238E27FC236}">
                <a16:creationId xmlns:a16="http://schemas.microsoft.com/office/drawing/2014/main" id="{80E28F73-D320-F91F-D49D-E52A853B42E5}"/>
              </a:ext>
            </a:extLst>
          </p:cNvPr>
          <p:cNvSpPr txBox="1"/>
          <p:nvPr/>
        </p:nvSpPr>
        <p:spPr>
          <a:xfrm>
            <a:off x="10974037" y="2153579"/>
            <a:ext cx="107602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Home</a:t>
            </a:r>
          </a:p>
        </p:txBody>
      </p:sp>
      <p:sp>
        <p:nvSpPr>
          <p:cNvPr id="14" name="TextBox 13">
            <a:extLst>
              <a:ext uri="{FF2B5EF4-FFF2-40B4-BE49-F238E27FC236}">
                <a16:creationId xmlns:a16="http://schemas.microsoft.com/office/drawing/2014/main" id="{B9DBA64E-F702-FE17-D084-B00A172C216B}"/>
              </a:ext>
            </a:extLst>
          </p:cNvPr>
          <p:cNvSpPr txBox="1"/>
          <p:nvPr/>
        </p:nvSpPr>
        <p:spPr>
          <a:xfrm>
            <a:off x="10928792" y="2799393"/>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School</a:t>
            </a:r>
          </a:p>
        </p:txBody>
      </p:sp>
      <p:sp>
        <p:nvSpPr>
          <p:cNvPr id="15" name="TextBox 14">
            <a:extLst>
              <a:ext uri="{FF2B5EF4-FFF2-40B4-BE49-F238E27FC236}">
                <a16:creationId xmlns:a16="http://schemas.microsoft.com/office/drawing/2014/main" id="{04BC6ACE-7275-15FE-0AC9-D500DD499025}"/>
              </a:ext>
            </a:extLst>
          </p:cNvPr>
          <p:cNvSpPr txBox="1"/>
          <p:nvPr/>
        </p:nvSpPr>
        <p:spPr>
          <a:xfrm>
            <a:off x="10984227" y="3375584"/>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Both</a:t>
            </a:r>
          </a:p>
        </p:txBody>
      </p:sp>
      <p:sp>
        <p:nvSpPr>
          <p:cNvPr id="16" name="TextBox 15">
            <a:extLst>
              <a:ext uri="{FF2B5EF4-FFF2-40B4-BE49-F238E27FC236}">
                <a16:creationId xmlns:a16="http://schemas.microsoft.com/office/drawing/2014/main" id="{08F61A4E-FC73-6AB8-6F03-EDD42AE568B0}"/>
              </a:ext>
            </a:extLst>
          </p:cNvPr>
          <p:cNvSpPr txBox="1"/>
          <p:nvPr/>
        </p:nvSpPr>
        <p:spPr>
          <a:xfrm>
            <a:off x="10536821" y="1507766"/>
            <a:ext cx="101838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Key</a:t>
            </a:r>
          </a:p>
        </p:txBody>
      </p:sp>
      <mc:AlternateContent xmlns:mc="http://schemas.openxmlformats.org/markup-compatibility/2006" xmlns:p14="http://schemas.microsoft.com/office/powerpoint/2010/main">
        <mc:Choice Requires="p14">
          <p:contentPart p14:bwMode="auto" r:id="rId10">
            <p14:nvContentPartPr>
              <p14:cNvPr id="17" name="Ink 16">
                <a:extLst>
                  <a:ext uri="{FF2B5EF4-FFF2-40B4-BE49-F238E27FC236}">
                    <a16:creationId xmlns:a16="http://schemas.microsoft.com/office/drawing/2014/main" id="{5A106F10-AEEA-3BD4-4F89-8D956FB0EEDB}"/>
                  </a:ext>
                </a:extLst>
              </p14:cNvPr>
              <p14:cNvContentPartPr/>
              <p14:nvPr/>
            </p14:nvContentPartPr>
            <p14:xfrm>
              <a:off x="3977705" y="4749545"/>
              <a:ext cx="2540520" cy="36720"/>
            </p14:xfrm>
          </p:contentPart>
        </mc:Choice>
        <mc:Fallback xmlns="">
          <p:pic>
            <p:nvPicPr>
              <p:cNvPr id="17" name="Ink 16">
                <a:extLst>
                  <a:ext uri="{FF2B5EF4-FFF2-40B4-BE49-F238E27FC236}">
                    <a16:creationId xmlns:a16="http://schemas.microsoft.com/office/drawing/2014/main" id="{5A106F10-AEEA-3BD4-4F89-8D956FB0EEDB}"/>
                  </a:ext>
                </a:extLst>
              </p:cNvPr>
              <p:cNvPicPr/>
              <p:nvPr/>
            </p:nvPicPr>
            <p:blipFill>
              <a:blip r:embed="rId11"/>
              <a:stretch>
                <a:fillRect/>
              </a:stretch>
            </p:blipFill>
            <p:spPr>
              <a:xfrm>
                <a:off x="3923705" y="4641905"/>
                <a:ext cx="2648160" cy="252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8" name="Ink 17">
                <a:extLst>
                  <a:ext uri="{FF2B5EF4-FFF2-40B4-BE49-F238E27FC236}">
                    <a16:creationId xmlns:a16="http://schemas.microsoft.com/office/drawing/2014/main" id="{24423A1B-53FB-1E7A-727F-A592CE72993B}"/>
                  </a:ext>
                </a:extLst>
              </p14:cNvPr>
              <p14:cNvContentPartPr/>
              <p14:nvPr/>
            </p14:nvContentPartPr>
            <p14:xfrm>
              <a:off x="3930545" y="4950785"/>
              <a:ext cx="1067760" cy="37080"/>
            </p14:xfrm>
          </p:contentPart>
        </mc:Choice>
        <mc:Fallback xmlns="">
          <p:pic>
            <p:nvPicPr>
              <p:cNvPr id="18" name="Ink 17">
                <a:extLst>
                  <a:ext uri="{FF2B5EF4-FFF2-40B4-BE49-F238E27FC236}">
                    <a16:creationId xmlns:a16="http://schemas.microsoft.com/office/drawing/2014/main" id="{24423A1B-53FB-1E7A-727F-A592CE72993B}"/>
                  </a:ext>
                </a:extLst>
              </p:cNvPr>
              <p:cNvPicPr/>
              <p:nvPr/>
            </p:nvPicPr>
            <p:blipFill>
              <a:blip r:embed="rId13"/>
              <a:stretch>
                <a:fillRect/>
              </a:stretch>
            </p:blipFill>
            <p:spPr>
              <a:xfrm>
                <a:off x="3876545" y="4843145"/>
                <a:ext cx="1175400" cy="252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0" name="Ink 19">
                <a:extLst>
                  <a:ext uri="{FF2B5EF4-FFF2-40B4-BE49-F238E27FC236}">
                    <a16:creationId xmlns:a16="http://schemas.microsoft.com/office/drawing/2014/main" id="{52016D85-83D1-1708-887A-EEB55B838791}"/>
                  </a:ext>
                </a:extLst>
              </p14:cNvPr>
              <p14:cNvContentPartPr/>
              <p14:nvPr/>
            </p14:nvContentPartPr>
            <p14:xfrm>
              <a:off x="3894905" y="4321145"/>
              <a:ext cx="2440080" cy="50040"/>
            </p14:xfrm>
          </p:contentPart>
        </mc:Choice>
        <mc:Fallback xmlns="">
          <p:pic>
            <p:nvPicPr>
              <p:cNvPr id="20" name="Ink 19">
                <a:extLst>
                  <a:ext uri="{FF2B5EF4-FFF2-40B4-BE49-F238E27FC236}">
                    <a16:creationId xmlns:a16="http://schemas.microsoft.com/office/drawing/2014/main" id="{52016D85-83D1-1708-887A-EEB55B838791}"/>
                  </a:ext>
                </a:extLst>
              </p:cNvPr>
              <p:cNvPicPr/>
              <p:nvPr/>
            </p:nvPicPr>
            <p:blipFill>
              <a:blip r:embed="rId15"/>
              <a:stretch>
                <a:fillRect/>
              </a:stretch>
            </p:blipFill>
            <p:spPr>
              <a:xfrm>
                <a:off x="3840905" y="4213145"/>
                <a:ext cx="2547720" cy="2656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2" name="Ink 21">
                <a:extLst>
                  <a:ext uri="{FF2B5EF4-FFF2-40B4-BE49-F238E27FC236}">
                    <a16:creationId xmlns:a16="http://schemas.microsoft.com/office/drawing/2014/main" id="{7BC9F063-9E2D-7075-01B1-634B15B95363}"/>
                  </a:ext>
                </a:extLst>
              </p14:cNvPr>
              <p14:cNvContentPartPr/>
              <p14:nvPr/>
            </p14:nvContentPartPr>
            <p14:xfrm>
              <a:off x="4061225" y="4559825"/>
              <a:ext cx="1305720" cy="24840"/>
            </p14:xfrm>
          </p:contentPart>
        </mc:Choice>
        <mc:Fallback xmlns="">
          <p:pic>
            <p:nvPicPr>
              <p:cNvPr id="22" name="Ink 21">
                <a:extLst>
                  <a:ext uri="{FF2B5EF4-FFF2-40B4-BE49-F238E27FC236}">
                    <a16:creationId xmlns:a16="http://schemas.microsoft.com/office/drawing/2014/main" id="{7BC9F063-9E2D-7075-01B1-634B15B95363}"/>
                  </a:ext>
                </a:extLst>
              </p:cNvPr>
              <p:cNvPicPr/>
              <p:nvPr/>
            </p:nvPicPr>
            <p:blipFill>
              <a:blip r:embed="rId17"/>
              <a:stretch>
                <a:fillRect/>
              </a:stretch>
            </p:blipFill>
            <p:spPr>
              <a:xfrm>
                <a:off x="4007225" y="4451825"/>
                <a:ext cx="14133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3" name="Ink 22">
                <a:extLst>
                  <a:ext uri="{FF2B5EF4-FFF2-40B4-BE49-F238E27FC236}">
                    <a16:creationId xmlns:a16="http://schemas.microsoft.com/office/drawing/2014/main" id="{FC9DB8F4-42E3-D2D7-CDAB-06C23E1061AE}"/>
                  </a:ext>
                </a:extLst>
              </p14:cNvPr>
              <p14:cNvContentPartPr/>
              <p14:nvPr/>
            </p14:nvContentPartPr>
            <p14:xfrm>
              <a:off x="748145" y="2634545"/>
              <a:ext cx="2517480" cy="37800"/>
            </p14:xfrm>
          </p:contentPart>
        </mc:Choice>
        <mc:Fallback xmlns="">
          <p:pic>
            <p:nvPicPr>
              <p:cNvPr id="23" name="Ink 22">
                <a:extLst>
                  <a:ext uri="{FF2B5EF4-FFF2-40B4-BE49-F238E27FC236}">
                    <a16:creationId xmlns:a16="http://schemas.microsoft.com/office/drawing/2014/main" id="{FC9DB8F4-42E3-D2D7-CDAB-06C23E1061AE}"/>
                  </a:ext>
                </a:extLst>
              </p:cNvPr>
              <p:cNvPicPr/>
              <p:nvPr/>
            </p:nvPicPr>
            <p:blipFill>
              <a:blip r:embed="rId19"/>
              <a:stretch>
                <a:fillRect/>
              </a:stretch>
            </p:blipFill>
            <p:spPr>
              <a:xfrm>
                <a:off x="694145" y="2526905"/>
                <a:ext cx="26251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4" name="Ink 23">
                <a:extLst>
                  <a:ext uri="{FF2B5EF4-FFF2-40B4-BE49-F238E27FC236}">
                    <a16:creationId xmlns:a16="http://schemas.microsoft.com/office/drawing/2014/main" id="{EFECA701-2F89-4F31-03FF-E693DC101F92}"/>
                  </a:ext>
                </a:extLst>
              </p14:cNvPr>
              <p14:cNvContentPartPr/>
              <p14:nvPr/>
            </p14:nvContentPartPr>
            <p14:xfrm>
              <a:off x="735905" y="2848385"/>
              <a:ext cx="2112480" cy="25200"/>
            </p14:xfrm>
          </p:contentPart>
        </mc:Choice>
        <mc:Fallback xmlns="">
          <p:pic>
            <p:nvPicPr>
              <p:cNvPr id="24" name="Ink 23">
                <a:extLst>
                  <a:ext uri="{FF2B5EF4-FFF2-40B4-BE49-F238E27FC236}">
                    <a16:creationId xmlns:a16="http://schemas.microsoft.com/office/drawing/2014/main" id="{EFECA701-2F89-4F31-03FF-E693DC101F92}"/>
                  </a:ext>
                </a:extLst>
              </p:cNvPr>
              <p:cNvPicPr/>
              <p:nvPr/>
            </p:nvPicPr>
            <p:blipFill>
              <a:blip r:embed="rId21"/>
              <a:stretch>
                <a:fillRect/>
              </a:stretch>
            </p:blipFill>
            <p:spPr>
              <a:xfrm>
                <a:off x="682265" y="2740385"/>
                <a:ext cx="2220120" cy="24084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27" name="Ink 26">
                <a:extLst>
                  <a:ext uri="{FF2B5EF4-FFF2-40B4-BE49-F238E27FC236}">
                    <a16:creationId xmlns:a16="http://schemas.microsoft.com/office/drawing/2014/main" id="{1013E61E-6FC4-4DE9-3339-78701D61DDA3}"/>
                  </a:ext>
                </a:extLst>
              </p14:cNvPr>
              <p14:cNvContentPartPr/>
              <p14:nvPr/>
            </p14:nvContentPartPr>
            <p14:xfrm>
              <a:off x="783065" y="3027305"/>
              <a:ext cx="2445840" cy="60480"/>
            </p14:xfrm>
          </p:contentPart>
        </mc:Choice>
        <mc:Fallback xmlns="">
          <p:pic>
            <p:nvPicPr>
              <p:cNvPr id="27" name="Ink 26">
                <a:extLst>
                  <a:ext uri="{FF2B5EF4-FFF2-40B4-BE49-F238E27FC236}">
                    <a16:creationId xmlns:a16="http://schemas.microsoft.com/office/drawing/2014/main" id="{1013E61E-6FC4-4DE9-3339-78701D61DDA3}"/>
                  </a:ext>
                </a:extLst>
              </p:cNvPr>
              <p:cNvPicPr/>
              <p:nvPr/>
            </p:nvPicPr>
            <p:blipFill>
              <a:blip r:embed="rId23"/>
              <a:stretch>
                <a:fillRect/>
              </a:stretch>
            </p:blipFill>
            <p:spPr>
              <a:xfrm>
                <a:off x="729425" y="2919305"/>
                <a:ext cx="2553480" cy="276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8" name="Ink 27">
                <a:extLst>
                  <a:ext uri="{FF2B5EF4-FFF2-40B4-BE49-F238E27FC236}">
                    <a16:creationId xmlns:a16="http://schemas.microsoft.com/office/drawing/2014/main" id="{A0534439-315F-16A8-FA22-C0D309E44A16}"/>
                  </a:ext>
                </a:extLst>
              </p14:cNvPr>
              <p14:cNvContentPartPr/>
              <p14:nvPr/>
            </p14:nvContentPartPr>
            <p14:xfrm>
              <a:off x="818705" y="3335465"/>
              <a:ext cx="2243880" cy="37800"/>
            </p14:xfrm>
          </p:contentPart>
        </mc:Choice>
        <mc:Fallback xmlns="">
          <p:pic>
            <p:nvPicPr>
              <p:cNvPr id="28" name="Ink 27">
                <a:extLst>
                  <a:ext uri="{FF2B5EF4-FFF2-40B4-BE49-F238E27FC236}">
                    <a16:creationId xmlns:a16="http://schemas.microsoft.com/office/drawing/2014/main" id="{A0534439-315F-16A8-FA22-C0D309E44A16}"/>
                  </a:ext>
                </a:extLst>
              </p:cNvPr>
              <p:cNvPicPr/>
              <p:nvPr/>
            </p:nvPicPr>
            <p:blipFill>
              <a:blip r:embed="rId25"/>
              <a:stretch>
                <a:fillRect/>
              </a:stretch>
            </p:blipFill>
            <p:spPr>
              <a:xfrm>
                <a:off x="765065" y="3227825"/>
                <a:ext cx="235152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29" name="Ink 28">
                <a:extLst>
                  <a:ext uri="{FF2B5EF4-FFF2-40B4-BE49-F238E27FC236}">
                    <a16:creationId xmlns:a16="http://schemas.microsoft.com/office/drawing/2014/main" id="{F5ECC947-6A35-83C0-2938-91ED6B5DBB63}"/>
                  </a:ext>
                </a:extLst>
              </p14:cNvPr>
              <p14:cNvContentPartPr/>
              <p14:nvPr/>
            </p14:nvContentPartPr>
            <p14:xfrm>
              <a:off x="652385" y="3479105"/>
              <a:ext cx="889920" cy="12240"/>
            </p14:xfrm>
          </p:contentPart>
        </mc:Choice>
        <mc:Fallback xmlns="">
          <p:pic>
            <p:nvPicPr>
              <p:cNvPr id="29" name="Ink 28">
                <a:extLst>
                  <a:ext uri="{FF2B5EF4-FFF2-40B4-BE49-F238E27FC236}">
                    <a16:creationId xmlns:a16="http://schemas.microsoft.com/office/drawing/2014/main" id="{F5ECC947-6A35-83C0-2938-91ED6B5DBB63}"/>
                  </a:ext>
                </a:extLst>
              </p:cNvPr>
              <p:cNvPicPr/>
              <p:nvPr/>
            </p:nvPicPr>
            <p:blipFill>
              <a:blip r:embed="rId27"/>
              <a:stretch>
                <a:fillRect/>
              </a:stretch>
            </p:blipFill>
            <p:spPr>
              <a:xfrm>
                <a:off x="598745" y="3371465"/>
                <a:ext cx="997560" cy="22788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0" name="Ink 29">
                <a:extLst>
                  <a:ext uri="{FF2B5EF4-FFF2-40B4-BE49-F238E27FC236}">
                    <a16:creationId xmlns:a16="http://schemas.microsoft.com/office/drawing/2014/main" id="{C1365058-478F-7AEF-C511-1BF32C8E60E6}"/>
                  </a:ext>
                </a:extLst>
              </p14:cNvPr>
              <p14:cNvContentPartPr/>
              <p14:nvPr/>
            </p14:nvContentPartPr>
            <p14:xfrm>
              <a:off x="830945" y="3680345"/>
              <a:ext cx="2196000" cy="13320"/>
            </p14:xfrm>
          </p:contentPart>
        </mc:Choice>
        <mc:Fallback xmlns="">
          <p:pic>
            <p:nvPicPr>
              <p:cNvPr id="30" name="Ink 29">
                <a:extLst>
                  <a:ext uri="{FF2B5EF4-FFF2-40B4-BE49-F238E27FC236}">
                    <a16:creationId xmlns:a16="http://schemas.microsoft.com/office/drawing/2014/main" id="{C1365058-478F-7AEF-C511-1BF32C8E60E6}"/>
                  </a:ext>
                </a:extLst>
              </p:cNvPr>
              <p:cNvPicPr/>
              <p:nvPr/>
            </p:nvPicPr>
            <p:blipFill>
              <a:blip r:embed="rId29"/>
              <a:stretch>
                <a:fillRect/>
              </a:stretch>
            </p:blipFill>
            <p:spPr>
              <a:xfrm>
                <a:off x="776945" y="3572345"/>
                <a:ext cx="2303640" cy="22896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31" name="Ink 30">
                <a:extLst>
                  <a:ext uri="{FF2B5EF4-FFF2-40B4-BE49-F238E27FC236}">
                    <a16:creationId xmlns:a16="http://schemas.microsoft.com/office/drawing/2014/main" id="{7C971DEC-FDB3-A6A5-38C0-BB80AE05A51B}"/>
                  </a:ext>
                </a:extLst>
              </p14:cNvPr>
              <p14:cNvContentPartPr/>
              <p14:nvPr/>
            </p14:nvContentPartPr>
            <p14:xfrm>
              <a:off x="842825" y="3858905"/>
              <a:ext cx="853920" cy="24840"/>
            </p14:xfrm>
          </p:contentPart>
        </mc:Choice>
        <mc:Fallback xmlns="">
          <p:pic>
            <p:nvPicPr>
              <p:cNvPr id="31" name="Ink 30">
                <a:extLst>
                  <a:ext uri="{FF2B5EF4-FFF2-40B4-BE49-F238E27FC236}">
                    <a16:creationId xmlns:a16="http://schemas.microsoft.com/office/drawing/2014/main" id="{7C971DEC-FDB3-A6A5-38C0-BB80AE05A51B}"/>
                  </a:ext>
                </a:extLst>
              </p:cNvPr>
              <p:cNvPicPr/>
              <p:nvPr/>
            </p:nvPicPr>
            <p:blipFill>
              <a:blip r:embed="rId31"/>
              <a:stretch>
                <a:fillRect/>
              </a:stretch>
            </p:blipFill>
            <p:spPr>
              <a:xfrm>
                <a:off x="789185" y="3750905"/>
                <a:ext cx="961560" cy="24048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32" name="Ink 31">
                <a:extLst>
                  <a:ext uri="{FF2B5EF4-FFF2-40B4-BE49-F238E27FC236}">
                    <a16:creationId xmlns:a16="http://schemas.microsoft.com/office/drawing/2014/main" id="{4B5948CF-B4B6-12AB-CFE8-CF2639C5A2C0}"/>
                  </a:ext>
                </a:extLst>
              </p14:cNvPr>
              <p14:cNvContentPartPr/>
              <p14:nvPr/>
            </p14:nvContentPartPr>
            <p14:xfrm>
              <a:off x="725465" y="4260665"/>
              <a:ext cx="2279160" cy="110520"/>
            </p14:xfrm>
          </p:contentPart>
        </mc:Choice>
        <mc:Fallback xmlns="">
          <p:pic>
            <p:nvPicPr>
              <p:cNvPr id="32" name="Ink 31">
                <a:extLst>
                  <a:ext uri="{FF2B5EF4-FFF2-40B4-BE49-F238E27FC236}">
                    <a16:creationId xmlns:a16="http://schemas.microsoft.com/office/drawing/2014/main" id="{4B5948CF-B4B6-12AB-CFE8-CF2639C5A2C0}"/>
                  </a:ext>
                </a:extLst>
              </p:cNvPr>
              <p:cNvPicPr/>
              <p:nvPr/>
            </p:nvPicPr>
            <p:blipFill>
              <a:blip r:embed="rId33"/>
              <a:stretch>
                <a:fillRect/>
              </a:stretch>
            </p:blipFill>
            <p:spPr>
              <a:xfrm>
                <a:off x="671465" y="4153025"/>
                <a:ext cx="2386800" cy="32616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33" name="Ink 32">
                <a:extLst>
                  <a:ext uri="{FF2B5EF4-FFF2-40B4-BE49-F238E27FC236}">
                    <a16:creationId xmlns:a16="http://schemas.microsoft.com/office/drawing/2014/main" id="{6814B3C0-3577-D50E-BD92-5BDBA2E5856D}"/>
                  </a:ext>
                </a:extLst>
              </p14:cNvPr>
              <p14:cNvContentPartPr/>
              <p14:nvPr/>
            </p14:nvContentPartPr>
            <p14:xfrm>
              <a:off x="712505" y="4058705"/>
              <a:ext cx="2504520" cy="87120"/>
            </p14:xfrm>
          </p:contentPart>
        </mc:Choice>
        <mc:Fallback xmlns="">
          <p:pic>
            <p:nvPicPr>
              <p:cNvPr id="33" name="Ink 32">
                <a:extLst>
                  <a:ext uri="{FF2B5EF4-FFF2-40B4-BE49-F238E27FC236}">
                    <a16:creationId xmlns:a16="http://schemas.microsoft.com/office/drawing/2014/main" id="{6814B3C0-3577-D50E-BD92-5BDBA2E5856D}"/>
                  </a:ext>
                </a:extLst>
              </p:cNvPr>
              <p:cNvPicPr/>
              <p:nvPr/>
            </p:nvPicPr>
            <p:blipFill>
              <a:blip r:embed="rId35"/>
              <a:stretch>
                <a:fillRect/>
              </a:stretch>
            </p:blipFill>
            <p:spPr>
              <a:xfrm>
                <a:off x="658505" y="3950705"/>
                <a:ext cx="2612160" cy="30276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34" name="Ink 33">
                <a:extLst>
                  <a:ext uri="{FF2B5EF4-FFF2-40B4-BE49-F238E27FC236}">
                    <a16:creationId xmlns:a16="http://schemas.microsoft.com/office/drawing/2014/main" id="{86C44A26-38E2-5604-6677-C54FB93559FF}"/>
                  </a:ext>
                </a:extLst>
              </p14:cNvPr>
              <p14:cNvContentPartPr/>
              <p14:nvPr/>
            </p14:nvContentPartPr>
            <p14:xfrm>
              <a:off x="688025" y="5319065"/>
              <a:ext cx="2568960" cy="73440"/>
            </p14:xfrm>
          </p:contentPart>
        </mc:Choice>
        <mc:Fallback xmlns="">
          <p:pic>
            <p:nvPicPr>
              <p:cNvPr id="34" name="Ink 33">
                <a:extLst>
                  <a:ext uri="{FF2B5EF4-FFF2-40B4-BE49-F238E27FC236}">
                    <a16:creationId xmlns:a16="http://schemas.microsoft.com/office/drawing/2014/main" id="{86C44A26-38E2-5604-6677-C54FB93559FF}"/>
                  </a:ext>
                </a:extLst>
              </p:cNvPr>
              <p:cNvPicPr/>
              <p:nvPr/>
            </p:nvPicPr>
            <p:blipFill>
              <a:blip r:embed="rId37"/>
              <a:stretch>
                <a:fillRect/>
              </a:stretch>
            </p:blipFill>
            <p:spPr>
              <a:xfrm>
                <a:off x="634385" y="5211065"/>
                <a:ext cx="2676600" cy="28908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35" name="Ink 34">
                <a:extLst>
                  <a:ext uri="{FF2B5EF4-FFF2-40B4-BE49-F238E27FC236}">
                    <a16:creationId xmlns:a16="http://schemas.microsoft.com/office/drawing/2014/main" id="{BDD9707D-5549-56C6-7654-924BF4C6BF90}"/>
                  </a:ext>
                </a:extLst>
              </p14:cNvPr>
              <p14:cNvContentPartPr/>
              <p14:nvPr/>
            </p14:nvContentPartPr>
            <p14:xfrm>
              <a:off x="748145" y="4904705"/>
              <a:ext cx="1983240" cy="34920"/>
            </p14:xfrm>
          </p:contentPart>
        </mc:Choice>
        <mc:Fallback xmlns="">
          <p:pic>
            <p:nvPicPr>
              <p:cNvPr id="35" name="Ink 34">
                <a:extLst>
                  <a:ext uri="{FF2B5EF4-FFF2-40B4-BE49-F238E27FC236}">
                    <a16:creationId xmlns:a16="http://schemas.microsoft.com/office/drawing/2014/main" id="{BDD9707D-5549-56C6-7654-924BF4C6BF90}"/>
                  </a:ext>
                </a:extLst>
              </p:cNvPr>
              <p:cNvPicPr/>
              <p:nvPr/>
            </p:nvPicPr>
            <p:blipFill>
              <a:blip r:embed="rId39"/>
              <a:stretch>
                <a:fillRect/>
              </a:stretch>
            </p:blipFill>
            <p:spPr>
              <a:xfrm>
                <a:off x="694145" y="4797065"/>
                <a:ext cx="2090880" cy="25056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36" name="Ink 35">
                <a:extLst>
                  <a:ext uri="{FF2B5EF4-FFF2-40B4-BE49-F238E27FC236}">
                    <a16:creationId xmlns:a16="http://schemas.microsoft.com/office/drawing/2014/main" id="{D4FDBE49-9DBA-0D3E-44F6-5649B248463D}"/>
                  </a:ext>
                </a:extLst>
              </p14:cNvPr>
              <p14:cNvContentPartPr/>
              <p14:nvPr/>
            </p14:nvContentPartPr>
            <p14:xfrm>
              <a:off x="700265" y="5128265"/>
              <a:ext cx="771840" cy="37080"/>
            </p14:xfrm>
          </p:contentPart>
        </mc:Choice>
        <mc:Fallback xmlns="">
          <p:pic>
            <p:nvPicPr>
              <p:cNvPr id="36" name="Ink 35">
                <a:extLst>
                  <a:ext uri="{FF2B5EF4-FFF2-40B4-BE49-F238E27FC236}">
                    <a16:creationId xmlns:a16="http://schemas.microsoft.com/office/drawing/2014/main" id="{D4FDBE49-9DBA-0D3E-44F6-5649B248463D}"/>
                  </a:ext>
                </a:extLst>
              </p:cNvPr>
              <p:cNvPicPr/>
              <p:nvPr/>
            </p:nvPicPr>
            <p:blipFill>
              <a:blip r:embed="rId41"/>
              <a:stretch>
                <a:fillRect/>
              </a:stretch>
            </p:blipFill>
            <p:spPr>
              <a:xfrm>
                <a:off x="646625" y="5020625"/>
                <a:ext cx="879480" cy="252720"/>
              </a:xfrm>
              <a:prstGeom prst="rect">
                <a:avLst/>
              </a:prstGeom>
            </p:spPr>
          </p:pic>
        </mc:Fallback>
      </mc:AlternateContent>
    </p:spTree>
    <p:extLst>
      <p:ext uri="{BB962C8B-B14F-4D97-AF65-F5344CB8AC3E}">
        <p14:creationId xmlns:p14="http://schemas.microsoft.com/office/powerpoint/2010/main" val="11182490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9913538" cy="1325563"/>
          </a:xfrm>
        </p:spPr>
        <p:txBody>
          <a:bodyPr/>
          <a:lstStyle/>
          <a:p>
            <a:r>
              <a:rPr lang="en-GB" dirty="0"/>
              <a:t>Activity- Identifying Needs using the Needs Led Approach- Sliders</a:t>
            </a:r>
          </a:p>
        </p:txBody>
      </p:sp>
      <p:pic>
        <p:nvPicPr>
          <p:cNvPr id="4" name="Picture 3">
            <a:extLst>
              <a:ext uri="{FF2B5EF4-FFF2-40B4-BE49-F238E27FC236}">
                <a16:creationId xmlns:a16="http://schemas.microsoft.com/office/drawing/2014/main" id="{9A537D06-A9CA-BC32-4132-90113EC34028}"/>
              </a:ext>
            </a:extLst>
          </p:cNvPr>
          <p:cNvPicPr>
            <a:picLocks noChangeAspect="1"/>
          </p:cNvPicPr>
          <p:nvPr/>
        </p:nvPicPr>
        <p:blipFill>
          <a:blip r:embed="rId3"/>
          <a:stretch>
            <a:fillRect/>
          </a:stretch>
        </p:blipFill>
        <p:spPr>
          <a:xfrm>
            <a:off x="841037" y="2739989"/>
            <a:ext cx="9627095" cy="1378021"/>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2F02D0C3-E0D9-6F36-EF53-18D1B36112B8}"/>
                  </a:ext>
                </a:extLst>
              </p14:cNvPr>
              <p14:cNvContentPartPr/>
              <p14:nvPr/>
            </p14:nvContentPartPr>
            <p14:xfrm>
              <a:off x="6200850" y="3372479"/>
              <a:ext cx="281520" cy="330480"/>
            </p14:xfrm>
          </p:contentPart>
        </mc:Choice>
        <mc:Fallback xmlns="">
          <p:pic>
            <p:nvPicPr>
              <p:cNvPr id="8" name="Ink 7">
                <a:extLst>
                  <a:ext uri="{FF2B5EF4-FFF2-40B4-BE49-F238E27FC236}">
                    <a16:creationId xmlns:a16="http://schemas.microsoft.com/office/drawing/2014/main" id="{2F02D0C3-E0D9-6F36-EF53-18D1B36112B8}"/>
                  </a:ext>
                </a:extLst>
              </p:cNvPr>
              <p:cNvPicPr/>
              <p:nvPr/>
            </p:nvPicPr>
            <p:blipFill>
              <a:blip r:embed="rId5"/>
              <a:stretch>
                <a:fillRect/>
              </a:stretch>
            </p:blipFill>
            <p:spPr>
              <a:xfrm>
                <a:off x="6183210" y="3336839"/>
                <a:ext cx="317160" cy="402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649629C2-5F66-C1CD-5674-1DD244E85EA8}"/>
                  </a:ext>
                </a:extLst>
              </p14:cNvPr>
              <p14:cNvContentPartPr/>
              <p14:nvPr/>
            </p14:nvContentPartPr>
            <p14:xfrm>
              <a:off x="6200850" y="3428999"/>
              <a:ext cx="390240" cy="273960"/>
            </p14:xfrm>
          </p:contentPart>
        </mc:Choice>
        <mc:Fallback xmlns="">
          <p:pic>
            <p:nvPicPr>
              <p:cNvPr id="9" name="Ink 8">
                <a:extLst>
                  <a:ext uri="{FF2B5EF4-FFF2-40B4-BE49-F238E27FC236}">
                    <a16:creationId xmlns:a16="http://schemas.microsoft.com/office/drawing/2014/main" id="{649629C2-5F66-C1CD-5674-1DD244E85EA8}"/>
                  </a:ext>
                </a:extLst>
              </p:cNvPr>
              <p:cNvPicPr/>
              <p:nvPr/>
            </p:nvPicPr>
            <p:blipFill>
              <a:blip r:embed="rId7"/>
              <a:stretch>
                <a:fillRect/>
              </a:stretch>
            </p:blipFill>
            <p:spPr>
              <a:xfrm>
                <a:off x="6182850" y="3393359"/>
                <a:ext cx="425880" cy="345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0" name="Ink 9">
                <a:extLst>
                  <a:ext uri="{FF2B5EF4-FFF2-40B4-BE49-F238E27FC236}">
                    <a16:creationId xmlns:a16="http://schemas.microsoft.com/office/drawing/2014/main" id="{C67457F3-8821-FBA3-C4EF-41B8201D631B}"/>
                  </a:ext>
                </a:extLst>
              </p14:cNvPr>
              <p14:cNvContentPartPr/>
              <p14:nvPr/>
            </p14:nvContentPartPr>
            <p14:xfrm>
              <a:off x="4023065" y="3370745"/>
              <a:ext cx="348120" cy="311400"/>
            </p14:xfrm>
          </p:contentPart>
        </mc:Choice>
        <mc:Fallback xmlns="">
          <p:pic>
            <p:nvPicPr>
              <p:cNvPr id="10" name="Ink 9">
                <a:extLst>
                  <a:ext uri="{FF2B5EF4-FFF2-40B4-BE49-F238E27FC236}">
                    <a16:creationId xmlns:a16="http://schemas.microsoft.com/office/drawing/2014/main" id="{C67457F3-8821-FBA3-C4EF-41B8201D631B}"/>
                  </a:ext>
                </a:extLst>
              </p:cNvPr>
              <p:cNvPicPr/>
              <p:nvPr/>
            </p:nvPicPr>
            <p:blipFill>
              <a:blip r:embed="rId9"/>
              <a:stretch>
                <a:fillRect/>
              </a:stretch>
            </p:blipFill>
            <p:spPr>
              <a:xfrm>
                <a:off x="4005065" y="3334745"/>
                <a:ext cx="383760" cy="383040"/>
              </a:xfrm>
              <a:prstGeom prst="rect">
                <a:avLst/>
              </a:prstGeom>
            </p:spPr>
          </p:pic>
        </mc:Fallback>
      </mc:AlternateContent>
    </p:spTree>
    <p:extLst>
      <p:ext uri="{BB962C8B-B14F-4D97-AF65-F5344CB8AC3E}">
        <p14:creationId xmlns:p14="http://schemas.microsoft.com/office/powerpoint/2010/main" val="28271363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2203"/>
            <a:ext cx="10474570" cy="1325563"/>
          </a:xfrm>
        </p:spPr>
        <p:txBody>
          <a:bodyPr/>
          <a:lstStyle/>
          <a:p>
            <a:r>
              <a:rPr lang="en-GB" dirty="0"/>
              <a:t>Questions and Comments- Using Observation Tables</a:t>
            </a:r>
          </a:p>
        </p:txBody>
      </p:sp>
      <p:sp>
        <p:nvSpPr>
          <p:cNvPr id="2" name="Speech Bubble: Rectangle with Corners Rounded 1">
            <a:extLst>
              <a:ext uri="{FF2B5EF4-FFF2-40B4-BE49-F238E27FC236}">
                <a16:creationId xmlns:a16="http://schemas.microsoft.com/office/drawing/2014/main" id="{382EB47A-D6BF-1F20-824F-CA24C4F23145}"/>
              </a:ext>
            </a:extLst>
          </p:cNvPr>
          <p:cNvSpPr/>
          <p:nvPr/>
        </p:nvSpPr>
        <p:spPr>
          <a:xfrm>
            <a:off x="748146" y="1615043"/>
            <a:ext cx="4096988" cy="1932709"/>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E500769-98C9-CF36-CF68-D72948CFA417}"/>
              </a:ext>
            </a:extLst>
          </p:cNvPr>
          <p:cNvSpPr txBox="1"/>
          <p:nvPr/>
        </p:nvSpPr>
        <p:spPr>
          <a:xfrm>
            <a:off x="1080655" y="1827344"/>
            <a:ext cx="3431969" cy="1384995"/>
          </a:xfrm>
          <a:prstGeom prst="rect">
            <a:avLst/>
          </a:prstGeom>
          <a:noFill/>
        </p:spPr>
        <p:txBody>
          <a:bodyPr wrap="square" rtlCol="0">
            <a:spAutoFit/>
          </a:bodyPr>
          <a:lstStyle/>
          <a:p>
            <a:pPr algn="ctr"/>
            <a:r>
              <a:rPr lang="en-GB" sz="2800" dirty="0">
                <a:solidFill>
                  <a:schemeClr val="bg1"/>
                </a:solidFill>
              </a:rPr>
              <a:t>Can I share the Observation Tables with Parents?</a:t>
            </a:r>
          </a:p>
        </p:txBody>
      </p:sp>
      <p:pic>
        <p:nvPicPr>
          <p:cNvPr id="17" name="Picture 16">
            <a:extLst>
              <a:ext uri="{FF2B5EF4-FFF2-40B4-BE49-F238E27FC236}">
                <a16:creationId xmlns:a16="http://schemas.microsoft.com/office/drawing/2014/main" id="{1B63D9BC-03C5-6716-7A8E-A7ECA249E111}"/>
              </a:ext>
            </a:extLst>
          </p:cNvPr>
          <p:cNvPicPr>
            <a:picLocks noChangeAspect="1"/>
          </p:cNvPicPr>
          <p:nvPr/>
        </p:nvPicPr>
        <p:blipFill>
          <a:blip r:embed="rId3"/>
          <a:stretch>
            <a:fillRect/>
          </a:stretch>
        </p:blipFill>
        <p:spPr>
          <a:xfrm>
            <a:off x="7030697" y="1697441"/>
            <a:ext cx="4298363" cy="2424196"/>
          </a:xfrm>
          <a:prstGeom prst="rect">
            <a:avLst/>
          </a:prstGeom>
        </p:spPr>
      </p:pic>
      <p:pic>
        <p:nvPicPr>
          <p:cNvPr id="18" name="Picture 17">
            <a:extLst>
              <a:ext uri="{FF2B5EF4-FFF2-40B4-BE49-F238E27FC236}">
                <a16:creationId xmlns:a16="http://schemas.microsoft.com/office/drawing/2014/main" id="{B60BE31C-F252-4447-1726-BC4285B26335}"/>
              </a:ext>
            </a:extLst>
          </p:cNvPr>
          <p:cNvPicPr>
            <a:picLocks noChangeAspect="1"/>
          </p:cNvPicPr>
          <p:nvPr/>
        </p:nvPicPr>
        <p:blipFill>
          <a:blip r:embed="rId4"/>
          <a:stretch>
            <a:fillRect/>
          </a:stretch>
        </p:blipFill>
        <p:spPr>
          <a:xfrm>
            <a:off x="2918274" y="3930555"/>
            <a:ext cx="4112423" cy="2319329"/>
          </a:xfrm>
          <a:prstGeom prst="rect">
            <a:avLst/>
          </a:prstGeom>
        </p:spPr>
      </p:pic>
    </p:spTree>
    <p:extLst>
      <p:ext uri="{BB962C8B-B14F-4D97-AF65-F5344CB8AC3E}">
        <p14:creationId xmlns:p14="http://schemas.microsoft.com/office/powerpoint/2010/main" val="3511888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BA51B-E6C2-7D2F-F0DE-A58D7572A7F8}"/>
              </a:ext>
            </a:extLst>
          </p:cNvPr>
          <p:cNvSpPr>
            <a:spLocks noGrp="1"/>
          </p:cNvSpPr>
          <p:nvPr>
            <p:ph type="body" idx="1"/>
          </p:nvPr>
        </p:nvSpPr>
        <p:spPr>
          <a:xfrm>
            <a:off x="672947" y="1612744"/>
            <a:ext cx="10515600" cy="4591050"/>
          </a:xfrm>
        </p:spPr>
        <p:txBody>
          <a:bodyPr/>
          <a:lstStyle/>
          <a:p>
            <a:pPr marL="285750" indent="-285750">
              <a:buFont typeface="Arial" panose="020B0604020202020204" pitchFamily="34" charset="0"/>
              <a:buChar char="•"/>
            </a:pPr>
            <a:r>
              <a:rPr lang="en-GB" sz="2800" dirty="0">
                <a:latin typeface="Arial" panose="020B0604020202020204" pitchFamily="34" charset="0"/>
              </a:rPr>
              <a:t>Webinar training for anyone who wants to understand more about the Needs Led Approach (to supporting the needs of children associated with possible neurodivergence)</a:t>
            </a:r>
          </a:p>
          <a:p>
            <a:pPr marL="285750" indent="-285750">
              <a:buFont typeface="Arial" panose="020B0604020202020204" pitchFamily="34" charset="0"/>
              <a:buChar char="•"/>
            </a:pPr>
            <a:r>
              <a:rPr lang="en-GB" sz="2800" dirty="0">
                <a:latin typeface="Arial" panose="020B0604020202020204" pitchFamily="34" charset="0"/>
              </a:rPr>
              <a:t>Designed primarily for schools and settings but parents can watch it too </a:t>
            </a:r>
          </a:p>
          <a:p>
            <a:pPr marL="285750" indent="-285750">
              <a:buFont typeface="Arial" panose="020B0604020202020204" pitchFamily="34" charset="0"/>
              <a:buChar char="•"/>
            </a:pPr>
            <a:r>
              <a:rPr lang="en-GB" sz="2800" dirty="0">
                <a:latin typeface="Arial" panose="020B0604020202020204" pitchFamily="34" charset="0"/>
              </a:rPr>
              <a:t>It can be accessed anytime by anyone, with unlimited views</a:t>
            </a:r>
          </a:p>
          <a:p>
            <a:pPr marL="285750" indent="-285750">
              <a:buFont typeface="Arial" panose="020B0604020202020204" pitchFamily="34" charset="0"/>
              <a:buChar char="•"/>
            </a:pPr>
            <a:r>
              <a:rPr lang="en-GB" sz="2800" dirty="0">
                <a:latin typeface="Arial" panose="020B0604020202020204" pitchFamily="34" charset="0"/>
              </a:rPr>
              <a:t>Activities throughout- please have pen and paper</a:t>
            </a:r>
          </a:p>
          <a:p>
            <a:pPr marL="285750" indent="-285750">
              <a:buFont typeface="Arial" panose="020B0604020202020204" pitchFamily="34" charset="0"/>
              <a:buChar char="•"/>
            </a:pPr>
            <a:r>
              <a:rPr lang="en-GB" sz="2800" dirty="0">
                <a:latin typeface="Arial" panose="020B0604020202020204" pitchFamily="34" charset="0"/>
              </a:rPr>
              <a:t>Alongside this training, support is available from the ND Pathway</a:t>
            </a:r>
          </a:p>
          <a:p>
            <a:pPr marL="285750" indent="-285750">
              <a:buFont typeface="Arial" panose="020B0604020202020204" pitchFamily="34" charset="0"/>
              <a:buChar char="•"/>
            </a:pPr>
            <a:r>
              <a:rPr lang="en-GB" sz="2800" dirty="0">
                <a:latin typeface="Arial" panose="020B0604020202020204" pitchFamily="34" charset="0"/>
              </a:rPr>
              <a:t>Allow about 90 minutes to watch and complete the activities </a:t>
            </a:r>
          </a:p>
          <a:p>
            <a:pPr marL="285750" indent="-285750">
              <a:buFont typeface="Arial" panose="020B0604020202020204" pitchFamily="34" charset="0"/>
              <a:buChar char="•"/>
            </a:pPr>
            <a:endParaRPr lang="en-GB" dirty="0"/>
          </a:p>
        </p:txBody>
      </p:sp>
      <p:sp>
        <p:nvSpPr>
          <p:cNvPr id="3" name="Title 2">
            <a:extLst>
              <a:ext uri="{FF2B5EF4-FFF2-40B4-BE49-F238E27FC236}">
                <a16:creationId xmlns:a16="http://schemas.microsoft.com/office/drawing/2014/main" id="{ADBFDB09-DEFE-93AD-27B3-A8B130B9555D}"/>
              </a:ext>
            </a:extLst>
          </p:cNvPr>
          <p:cNvSpPr>
            <a:spLocks noGrp="1"/>
          </p:cNvSpPr>
          <p:nvPr>
            <p:ph type="title"/>
          </p:nvPr>
        </p:nvSpPr>
        <p:spPr/>
        <p:txBody>
          <a:bodyPr/>
          <a:lstStyle/>
          <a:p>
            <a:r>
              <a:rPr lang="en-GB" dirty="0"/>
              <a:t>How this Training Works </a:t>
            </a:r>
          </a:p>
        </p:txBody>
      </p:sp>
      <p:pic>
        <p:nvPicPr>
          <p:cNvPr id="5" name="Picture 4" descr="A person wearing headphones and microphone&#10;&#10;Description automatically generated">
            <a:extLst>
              <a:ext uri="{FF2B5EF4-FFF2-40B4-BE49-F238E27FC236}">
                <a16:creationId xmlns:a16="http://schemas.microsoft.com/office/drawing/2014/main" id="{642CB410-913F-E9CC-602F-68F5656031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49414" y="365125"/>
            <a:ext cx="1276190" cy="1247619"/>
          </a:xfrm>
          <a:prstGeom prst="rect">
            <a:avLst/>
          </a:prstGeom>
        </p:spPr>
      </p:pic>
      <p:pic>
        <p:nvPicPr>
          <p:cNvPr id="7" name="Picture 6" descr="A hand holding a pen and writing on a piece of paper&#10;&#10;Description automatically generated">
            <a:extLst>
              <a:ext uri="{FF2B5EF4-FFF2-40B4-BE49-F238E27FC236}">
                <a16:creationId xmlns:a16="http://schemas.microsoft.com/office/drawing/2014/main" id="{B06C50B1-94D8-D2ED-914A-951FAF046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49840" y="3787903"/>
            <a:ext cx="1512155" cy="1445929"/>
          </a:xfrm>
          <a:prstGeom prst="rect">
            <a:avLst/>
          </a:prstGeom>
        </p:spPr>
      </p:pic>
    </p:spTree>
    <p:extLst>
      <p:ext uri="{BB962C8B-B14F-4D97-AF65-F5344CB8AC3E}">
        <p14:creationId xmlns:p14="http://schemas.microsoft.com/office/powerpoint/2010/main" val="4152919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47953CEA-1FE8-1994-E0F2-6A90C42A72C2}"/>
              </a:ext>
            </a:extLst>
          </p:cNvPr>
          <p:cNvSpPr/>
          <p:nvPr/>
        </p:nvSpPr>
        <p:spPr>
          <a:xfrm>
            <a:off x="1101968" y="3865378"/>
            <a:ext cx="9753278" cy="2403231"/>
          </a:xfrm>
          <a:prstGeom prst="roundRect">
            <a:avLst/>
          </a:prstGeom>
          <a:solidFill>
            <a:srgbClr val="C1CDD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275491" y="181737"/>
            <a:ext cx="10474570" cy="1325563"/>
          </a:xfrm>
        </p:spPr>
        <p:txBody>
          <a:bodyPr/>
          <a:lstStyle/>
          <a:p>
            <a:r>
              <a:rPr lang="en-GB" dirty="0"/>
              <a:t>Identifying Needs using the Needs Led Approach- Level 2</a:t>
            </a:r>
          </a:p>
        </p:txBody>
      </p:sp>
      <p:sp>
        <p:nvSpPr>
          <p:cNvPr id="13" name="TextBox 12">
            <a:extLst>
              <a:ext uri="{FF2B5EF4-FFF2-40B4-BE49-F238E27FC236}">
                <a16:creationId xmlns:a16="http://schemas.microsoft.com/office/drawing/2014/main" id="{5267178F-AAD0-E063-717F-DE8D7B20DD23}"/>
              </a:ext>
            </a:extLst>
          </p:cNvPr>
          <p:cNvSpPr txBox="1"/>
          <p:nvPr/>
        </p:nvSpPr>
        <p:spPr>
          <a:xfrm>
            <a:off x="275491" y="1705894"/>
            <a:ext cx="11447586" cy="1938992"/>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Review the Level 1 Action Plan with the family and child if appropriate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Agree whether there are still unmet needs which are having an impact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There may be unmet needs in just one place e.g. just home or just school</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Consider whether the plan needs to be adapted or whether there is other support or advice required</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Adapt the plan</a:t>
            </a:r>
          </a:p>
        </p:txBody>
      </p:sp>
      <p:sp>
        <p:nvSpPr>
          <p:cNvPr id="2" name="Rectangle: Rounded Corners 1">
            <a:extLst>
              <a:ext uri="{FF2B5EF4-FFF2-40B4-BE49-F238E27FC236}">
                <a16:creationId xmlns:a16="http://schemas.microsoft.com/office/drawing/2014/main" id="{D58CF375-8342-AAA3-9B66-34E851F2114B}"/>
              </a:ext>
            </a:extLst>
          </p:cNvPr>
          <p:cNvSpPr/>
          <p:nvPr/>
        </p:nvSpPr>
        <p:spPr>
          <a:xfrm>
            <a:off x="6096000" y="3986825"/>
            <a:ext cx="3521240" cy="12383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There are still unmet needs which have an impact. What’s working? What else can we try? Do we need support/advice from other agencies/people? Adapt the plan.</a:t>
            </a:r>
          </a:p>
        </p:txBody>
      </p:sp>
      <p:sp>
        <p:nvSpPr>
          <p:cNvPr id="9" name="Arrow: Down 8">
            <a:extLst>
              <a:ext uri="{FF2B5EF4-FFF2-40B4-BE49-F238E27FC236}">
                <a16:creationId xmlns:a16="http://schemas.microsoft.com/office/drawing/2014/main" id="{F152440E-C0FB-D851-DACD-E0C164CF7C6A}"/>
              </a:ext>
            </a:extLst>
          </p:cNvPr>
          <p:cNvSpPr/>
          <p:nvPr/>
        </p:nvSpPr>
        <p:spPr>
          <a:xfrm>
            <a:off x="7724404" y="5240142"/>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Rounded Corners 10">
            <a:extLst>
              <a:ext uri="{FF2B5EF4-FFF2-40B4-BE49-F238E27FC236}">
                <a16:creationId xmlns:a16="http://schemas.microsoft.com/office/drawing/2014/main" id="{06E5FECF-A814-3152-2D2B-A631EF440D11}"/>
              </a:ext>
            </a:extLst>
          </p:cNvPr>
          <p:cNvSpPr/>
          <p:nvPr/>
        </p:nvSpPr>
        <p:spPr>
          <a:xfrm>
            <a:off x="2450123" y="5380133"/>
            <a:ext cx="3259808" cy="8551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It’s helping. Keep on with the actions and agree how to monitor and keep communicating together</a:t>
            </a:r>
            <a:endParaRPr kumimoji="0" lang="en-GB" sz="1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Rectangle: Rounded Corners 13">
            <a:extLst>
              <a:ext uri="{FF2B5EF4-FFF2-40B4-BE49-F238E27FC236}">
                <a16:creationId xmlns:a16="http://schemas.microsoft.com/office/drawing/2014/main" id="{194A0406-AFA5-811B-B298-C402631B022C}"/>
              </a:ext>
            </a:extLst>
          </p:cNvPr>
          <p:cNvSpPr/>
          <p:nvPr/>
        </p:nvSpPr>
        <p:spPr>
          <a:xfrm>
            <a:off x="6457805" y="5494554"/>
            <a:ext cx="2797629" cy="6262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Review</a:t>
            </a: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6" name="Arrow: Down 15">
            <a:extLst>
              <a:ext uri="{FF2B5EF4-FFF2-40B4-BE49-F238E27FC236}">
                <a16:creationId xmlns:a16="http://schemas.microsoft.com/office/drawing/2014/main" id="{09A7ECCE-577B-0A54-0B3D-D42E633549B7}"/>
              </a:ext>
            </a:extLst>
          </p:cNvPr>
          <p:cNvSpPr/>
          <p:nvPr/>
        </p:nvSpPr>
        <p:spPr>
          <a:xfrm rot="5400000">
            <a:off x="6073026" y="5524450"/>
            <a:ext cx="199678" cy="569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a:extLst>
              <a:ext uri="{FF2B5EF4-FFF2-40B4-BE49-F238E27FC236}">
                <a16:creationId xmlns:a16="http://schemas.microsoft.com/office/drawing/2014/main" id="{4E183236-3C8E-B093-6555-72FDF47FA451}"/>
              </a:ext>
            </a:extLst>
          </p:cNvPr>
          <p:cNvPicPr>
            <a:picLocks noChangeAspect="1"/>
          </p:cNvPicPr>
          <p:nvPr/>
        </p:nvPicPr>
        <p:blipFill>
          <a:blip r:embed="rId2"/>
          <a:stretch>
            <a:fillRect/>
          </a:stretch>
        </p:blipFill>
        <p:spPr>
          <a:xfrm>
            <a:off x="1336754" y="4639435"/>
            <a:ext cx="918460" cy="855119"/>
          </a:xfrm>
          <a:prstGeom prst="rect">
            <a:avLst/>
          </a:prstGeom>
        </p:spPr>
      </p:pic>
    </p:spTree>
    <p:extLst>
      <p:ext uri="{BB962C8B-B14F-4D97-AF65-F5344CB8AC3E}">
        <p14:creationId xmlns:p14="http://schemas.microsoft.com/office/powerpoint/2010/main" val="1326096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180871" y="121447"/>
            <a:ext cx="10474570" cy="1325563"/>
          </a:xfrm>
        </p:spPr>
        <p:txBody>
          <a:bodyPr/>
          <a:lstStyle/>
          <a:p>
            <a:r>
              <a:rPr lang="en-GB" dirty="0"/>
              <a:t>Identifying Needs using the Needs Led Approach- Level 3</a:t>
            </a:r>
          </a:p>
        </p:txBody>
      </p:sp>
      <p:sp>
        <p:nvSpPr>
          <p:cNvPr id="13" name="TextBox 12">
            <a:extLst>
              <a:ext uri="{FF2B5EF4-FFF2-40B4-BE49-F238E27FC236}">
                <a16:creationId xmlns:a16="http://schemas.microsoft.com/office/drawing/2014/main" id="{5267178F-AAD0-E063-717F-DE8D7B20DD23}"/>
              </a:ext>
            </a:extLst>
          </p:cNvPr>
          <p:cNvSpPr txBox="1"/>
          <p:nvPr/>
        </p:nvSpPr>
        <p:spPr>
          <a:xfrm>
            <a:off x="361625" y="1667245"/>
            <a:ext cx="11142803" cy="4276684"/>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Review the Level 2 Action Plan with the family and child if appropriate</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Agree whether there are still unmet needs which are having a significant impact. Consider what other actions could support these needs.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If you are not sure what else to try, attend an ND Pathway weekly drop in by emailing </a:t>
            </a:r>
            <a:r>
              <a:rPr lang="en-GB" sz="2000" b="1"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nd.pathway@hcrgcaregroup.com</a:t>
            </a:r>
            <a:r>
              <a:rPr lang="en-GB" sz="2000" dirty="0">
                <a:effectLst/>
                <a:latin typeface="Arial" panose="020B0604020202020204" pitchFamily="34" charset="0"/>
                <a:ea typeface="Calibri" panose="020F0502020204030204" pitchFamily="34" charset="0"/>
                <a:cs typeface="Arial" panose="020B0604020202020204" pitchFamily="34" charset="0"/>
              </a:rPr>
              <a:t> for the link</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If you, the family and the young person (if appropriate) think a diagnostic assessment with the ND Pathway could help meet these needs, submit the </a:t>
            </a:r>
            <a:r>
              <a:rPr lang="en-GB" sz="2000" dirty="0">
                <a:effectLst/>
                <a:latin typeface="Arial" panose="020B0604020202020204" pitchFamily="34" charset="0"/>
                <a:ea typeface="Calibri" panose="020F0502020204030204" pitchFamily="34" charset="0"/>
                <a:cs typeface="Arial" panose="020B0604020202020204" pitchFamily="34" charset="0"/>
              </a:rPr>
              <a:t>observation tables, profile and Action Plans </a:t>
            </a:r>
            <a:r>
              <a:rPr lang="en-GB" sz="2000" dirty="0">
                <a:latin typeface="Arial" panose="020B0604020202020204" pitchFamily="34" charset="0"/>
                <a:cs typeface="Arial" panose="020B0604020202020204" pitchFamily="34" charset="0"/>
              </a:rPr>
              <a:t>to the ND Pathway via the SPA</a:t>
            </a:r>
          </a:p>
          <a:p>
            <a:pPr marL="285750" indent="-28575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The ND Pathway team will review the observation tables, profile and Action Plans. They may help you consider additional or different suggestions for actions or will discuss whether a referral for ND assessment is indicated.</a:t>
            </a:r>
          </a:p>
          <a:p>
            <a:pPr marL="285750" indent="-285750">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Arial" panose="020B0604020202020204" pitchFamily="34" charset="0"/>
              </a:rPr>
              <a:t>If referral for ND assessment is recommended, the ND Pathway team will advise you what steps to take </a:t>
            </a:r>
            <a:endParaRPr lang="en-GB" sz="2000" dirty="0">
              <a:effectLst/>
              <a:latin typeface="Calibri" panose="020F0502020204030204" pitchFamily="34" charset="0"/>
              <a:ea typeface="Calibri" panose="020F0502020204030204" pitchFamily="34" charset="0"/>
              <a:cs typeface="Arial" panose="020B0604020202020204" pitchFamily="34" charset="0"/>
            </a:endParaRPr>
          </a:p>
          <a:p>
            <a:pPr lvl="0">
              <a:lnSpc>
                <a:spcPct val="115000"/>
              </a:lnSpc>
            </a:pPr>
            <a:endParaRPr lang="en-GB"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0644508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180871" y="121447"/>
            <a:ext cx="10474570" cy="1325563"/>
          </a:xfrm>
        </p:spPr>
        <p:txBody>
          <a:bodyPr/>
          <a:lstStyle/>
          <a:p>
            <a:r>
              <a:rPr lang="en-GB" dirty="0"/>
              <a:t>Identifying Needs using the Needs Led Approach- Level 3</a:t>
            </a:r>
          </a:p>
        </p:txBody>
      </p:sp>
      <p:sp>
        <p:nvSpPr>
          <p:cNvPr id="2" name="Rectangle: Rounded Corners 1">
            <a:extLst>
              <a:ext uri="{FF2B5EF4-FFF2-40B4-BE49-F238E27FC236}">
                <a16:creationId xmlns:a16="http://schemas.microsoft.com/office/drawing/2014/main" id="{6AF34B77-F6A6-4FD2-99F0-5536E7C50C1D}"/>
              </a:ext>
            </a:extLst>
          </p:cNvPr>
          <p:cNvSpPr/>
          <p:nvPr/>
        </p:nvSpPr>
        <p:spPr>
          <a:xfrm>
            <a:off x="1075649" y="1612621"/>
            <a:ext cx="9620771" cy="2267889"/>
          </a:xfrm>
          <a:prstGeom prst="roundRect">
            <a:avLst/>
          </a:prstGeom>
          <a:solidFill>
            <a:srgbClr val="98AEC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4" name="Rectangle: Rounded Corners 3">
            <a:extLst>
              <a:ext uri="{FF2B5EF4-FFF2-40B4-BE49-F238E27FC236}">
                <a16:creationId xmlns:a16="http://schemas.microsoft.com/office/drawing/2014/main" id="{5455E09A-0892-D05A-B373-F3974BA82123}"/>
              </a:ext>
            </a:extLst>
          </p:cNvPr>
          <p:cNvSpPr/>
          <p:nvPr/>
        </p:nvSpPr>
        <p:spPr>
          <a:xfrm>
            <a:off x="6033498" y="1712207"/>
            <a:ext cx="4151335" cy="20148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There are still unmet needs which have a significant impact. </a:t>
            </a:r>
            <a:r>
              <a:rPr kumimoji="0" lang="en-GB" sz="1800" b="0" i="0" u="none" strike="noStrike" kern="1200" cap="none" spc="0" normalizeH="0" baseline="0" noProof="0" dirty="0">
                <a:ln>
                  <a:noFill/>
                </a:ln>
                <a:solidFill>
                  <a:prstClr val="black"/>
                </a:solidFill>
                <a:effectLst/>
                <a:uLnTx/>
                <a:uFillTx/>
                <a:latin typeface="Aptos Display" panose="02110004020202020204"/>
                <a:ea typeface="Calibri" panose="020F0502020204030204" pitchFamily="34" charset="0"/>
                <a:cs typeface="+mn-cs"/>
              </a:rPr>
              <a:t>Further support and advice for the family, professionals or child/young person is required. Attend drop in for advice or email documents for review ND Pathway if considering assessment.</a:t>
            </a:r>
            <a:endParaRPr kumimoji="0" lang="en-GB"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5" name="Arrow: Down 4">
            <a:extLst>
              <a:ext uri="{FF2B5EF4-FFF2-40B4-BE49-F238E27FC236}">
                <a16:creationId xmlns:a16="http://schemas.microsoft.com/office/drawing/2014/main" id="{AFE370D0-20D1-4FA7-86C7-19E259204413}"/>
              </a:ext>
            </a:extLst>
          </p:cNvPr>
          <p:cNvSpPr/>
          <p:nvPr/>
        </p:nvSpPr>
        <p:spPr>
          <a:xfrm rot="5400000">
            <a:off x="5666216" y="2538182"/>
            <a:ext cx="310897" cy="4236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Rounded Corners 5">
            <a:extLst>
              <a:ext uri="{FF2B5EF4-FFF2-40B4-BE49-F238E27FC236}">
                <a16:creationId xmlns:a16="http://schemas.microsoft.com/office/drawing/2014/main" id="{4E2D09AC-AD64-9B59-BCA6-0BC8FD9300F7}"/>
              </a:ext>
            </a:extLst>
          </p:cNvPr>
          <p:cNvSpPr/>
          <p:nvPr/>
        </p:nvSpPr>
        <p:spPr>
          <a:xfrm>
            <a:off x="2096440" y="2133360"/>
            <a:ext cx="3472413" cy="11725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Work together with ND pathway, family and child to adjust plan. Submit information as referral to ND Pathway if indicated</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ED79C4DF-E1B1-E0FC-DB22-49F58A12BBD5}"/>
              </a:ext>
            </a:extLst>
          </p:cNvPr>
          <p:cNvPicPr>
            <a:picLocks noChangeAspect="1"/>
          </p:cNvPicPr>
          <p:nvPr/>
        </p:nvPicPr>
        <p:blipFill>
          <a:blip r:embed="rId2"/>
          <a:stretch>
            <a:fillRect/>
          </a:stretch>
        </p:blipFill>
        <p:spPr>
          <a:xfrm>
            <a:off x="1121111" y="2056171"/>
            <a:ext cx="886056" cy="870780"/>
          </a:xfrm>
          <a:prstGeom prst="rect">
            <a:avLst/>
          </a:prstGeom>
        </p:spPr>
      </p:pic>
      <p:sp>
        <p:nvSpPr>
          <p:cNvPr id="8" name="Arrow: Down 7">
            <a:extLst>
              <a:ext uri="{FF2B5EF4-FFF2-40B4-BE49-F238E27FC236}">
                <a16:creationId xmlns:a16="http://schemas.microsoft.com/office/drawing/2014/main" id="{D8219DD6-F0EE-46E4-835C-8B4C57BA7CFA}"/>
              </a:ext>
            </a:extLst>
          </p:cNvPr>
          <p:cNvSpPr/>
          <p:nvPr/>
        </p:nvSpPr>
        <p:spPr>
          <a:xfrm>
            <a:off x="6256414" y="3728986"/>
            <a:ext cx="276446" cy="348735"/>
          </a:xfrm>
          <a:prstGeom prst="downArrow">
            <a:avLst/>
          </a:prstGeom>
          <a:solidFill>
            <a:srgbClr val="B522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7CBD0613-E24D-9C7D-5FC7-3182FAB77965}"/>
              </a:ext>
            </a:extLst>
          </p:cNvPr>
          <p:cNvSpPr/>
          <p:nvPr/>
        </p:nvSpPr>
        <p:spPr>
          <a:xfrm>
            <a:off x="2183119" y="4097697"/>
            <a:ext cx="4399294" cy="184584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Aptos" panose="02110004020202020204"/>
              </a:rPr>
              <a:t>Support d</a:t>
            </a:r>
            <a:r>
              <a:rPr kumimoji="0" lang="en-GB" sz="1800" b="0" i="0" u="none" strike="noStrike" kern="1200" cap="none" spc="0" normalizeH="0" baseline="0" noProof="0" dirty="0" err="1">
                <a:ln>
                  <a:noFill/>
                </a:ln>
                <a:solidFill>
                  <a:prstClr val="black"/>
                </a:solidFill>
                <a:effectLst/>
                <a:uLnTx/>
                <a:uFillTx/>
                <a:latin typeface="Aptos" panose="02110004020202020204"/>
                <a:ea typeface="+mn-ea"/>
                <a:cs typeface="+mn-cs"/>
              </a:rPr>
              <a:t>rop</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in sessions on Microsoft Teams with member of ND Pathway team. Email </a:t>
            </a:r>
            <a:r>
              <a:rPr kumimoji="0" lang="en-GB" sz="1800" b="0" i="0" u="none" strike="noStrike" kern="1200" cap="none" spc="0" normalizeH="0" baseline="0" noProof="0" dirty="0" err="1">
                <a:ln>
                  <a:noFill/>
                </a:ln>
                <a:solidFill>
                  <a:prstClr val="black"/>
                </a:solidFill>
                <a:effectLst/>
                <a:uLnTx/>
                <a:uFillTx/>
                <a:latin typeface="Aptos" panose="02110004020202020204"/>
                <a:hlinkClick r:id="rId3"/>
              </a:rPr>
              <a:t>nd</a:t>
            </a:r>
            <a:r>
              <a:rPr lang="en-GB" dirty="0">
                <a:solidFill>
                  <a:prstClr val="black"/>
                </a:solidFill>
                <a:latin typeface="Aptos" panose="02110004020202020204"/>
                <a:hlinkClick r:id="rId3"/>
              </a:rPr>
              <a:t>.pathway@hcrgcaregroup.com</a:t>
            </a:r>
            <a:r>
              <a:rPr lang="en-GB" dirty="0">
                <a:solidFill>
                  <a:prstClr val="black"/>
                </a:solidFill>
                <a:latin typeface="Aptos" panose="02110004020202020204"/>
              </a:rPr>
              <a:t> for the links. A chance to discuss cases at any level with the ND Pathway and to access support to consider different support ideas.</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0" name="Arrow: Down 9">
            <a:extLst>
              <a:ext uri="{FF2B5EF4-FFF2-40B4-BE49-F238E27FC236}">
                <a16:creationId xmlns:a16="http://schemas.microsoft.com/office/drawing/2014/main" id="{BC6F1A8B-5486-26CB-6D84-F928578BBD22}"/>
              </a:ext>
            </a:extLst>
          </p:cNvPr>
          <p:cNvSpPr/>
          <p:nvPr/>
        </p:nvSpPr>
        <p:spPr>
          <a:xfrm>
            <a:off x="9498420" y="3728986"/>
            <a:ext cx="276446" cy="348735"/>
          </a:xfrm>
          <a:prstGeom prst="downArrow">
            <a:avLst/>
          </a:prstGeom>
          <a:solidFill>
            <a:srgbClr val="B522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DD46F1A0-3D4A-1714-5409-1F72F4F40CB3}"/>
              </a:ext>
            </a:extLst>
          </p:cNvPr>
          <p:cNvSpPr/>
          <p:nvPr/>
        </p:nvSpPr>
        <p:spPr>
          <a:xfrm>
            <a:off x="7070651" y="4077722"/>
            <a:ext cx="4939975" cy="242137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You may feel that a diagnostic assessment with the ND Pathway is required to meet the identified needs. Submit the documents to Single Point of Access for the ND Pathway to review. The ND Pathway team will review these and contact you with the outcome of review. This may include extra suggestions for support, recommendation of referral or other advice.</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4" name="Arrow: Left-Right 13">
            <a:extLst>
              <a:ext uri="{FF2B5EF4-FFF2-40B4-BE49-F238E27FC236}">
                <a16:creationId xmlns:a16="http://schemas.microsoft.com/office/drawing/2014/main" id="{2BD318FF-8492-086D-C015-6530A44ACA14}"/>
              </a:ext>
            </a:extLst>
          </p:cNvPr>
          <p:cNvSpPr/>
          <p:nvPr/>
        </p:nvSpPr>
        <p:spPr>
          <a:xfrm>
            <a:off x="6582413" y="4997301"/>
            <a:ext cx="488238" cy="248077"/>
          </a:xfrm>
          <a:prstGeom prst="leftRightArrow">
            <a:avLst/>
          </a:prstGeom>
          <a:solidFill>
            <a:srgbClr val="B522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0744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C90FAD-202D-3AC8-8656-053DCD54D688}"/>
              </a:ext>
            </a:extLst>
          </p:cNvPr>
          <p:cNvSpPr>
            <a:spLocks noGrp="1"/>
          </p:cNvSpPr>
          <p:nvPr>
            <p:ph type="body" idx="1"/>
          </p:nvPr>
        </p:nvSpPr>
        <p:spPr>
          <a:xfrm>
            <a:off x="838200" y="1690689"/>
            <a:ext cx="10920046" cy="4802186"/>
          </a:xfrm>
        </p:spPr>
        <p:txBody>
          <a:bodyPr>
            <a:normAutofit/>
          </a:bodyPr>
          <a:lstStyle/>
          <a:p>
            <a:pPr algn="l" fontAlgn="t"/>
            <a:r>
              <a:rPr lang="en-GB" sz="1800" dirty="0">
                <a:latin typeface="Arial" panose="020B0604020202020204" pitchFamily="34" charset="0"/>
              </a:rPr>
              <a:t>If ND assessment is recommended at Level 3:</a:t>
            </a:r>
          </a:p>
          <a:p>
            <a:pPr algn="l" fontAlgn="t"/>
            <a:r>
              <a:rPr lang="en-GB" sz="1800" dirty="0">
                <a:latin typeface="Arial" panose="020B0604020202020204" pitchFamily="34" charset="0"/>
              </a:rPr>
              <a:t>It is important to help the young person (and family) understand that</a:t>
            </a:r>
          </a:p>
          <a:p>
            <a:pPr marL="285750" indent="-285750" algn="l" fontAlgn="t">
              <a:buFont typeface="Arial" panose="020B0604020202020204" pitchFamily="34" charset="0"/>
              <a:buChar char="•"/>
            </a:pPr>
            <a:r>
              <a:rPr lang="en-GB" sz="1800">
                <a:latin typeface="Arial" panose="020B0604020202020204" pitchFamily="34" charset="0"/>
              </a:rPr>
              <a:t>The </a:t>
            </a:r>
            <a:r>
              <a:rPr lang="en-GB" sz="1800" dirty="0">
                <a:latin typeface="Arial" panose="020B0604020202020204" pitchFamily="34" charset="0"/>
              </a:rPr>
              <a:t>child and parents must consent to considering an ND assessment</a:t>
            </a:r>
            <a:endParaRPr lang="en-GB" sz="1800" b="0" i="0" dirty="0">
              <a:solidFill>
                <a:srgbClr val="3C3C3B"/>
              </a:solidFill>
              <a:effectLst/>
              <a:latin typeface="Arial" panose="020B0604020202020204" pitchFamily="34" charset="0"/>
            </a:endParaRPr>
          </a:p>
          <a:p>
            <a:pPr marL="285750" indent="-285750" algn="l" fontAlgn="t">
              <a:buFont typeface="Arial" panose="020B0604020202020204" pitchFamily="34" charset="0"/>
              <a:buChar char="•"/>
            </a:pPr>
            <a:r>
              <a:rPr lang="en-GB" sz="1800" dirty="0">
                <a:latin typeface="Arial" panose="020B0604020202020204" pitchFamily="34" charset="0"/>
              </a:rPr>
              <a:t>If a diagnosis is given, this is lifelong and will not be removed unless there is significant information which suggests it is not appropriate </a:t>
            </a:r>
          </a:p>
          <a:p>
            <a:pPr marL="285750" indent="-285750">
              <a:buFont typeface="Arial" panose="020B0604020202020204" pitchFamily="34" charset="0"/>
              <a:buChar char="•"/>
            </a:pPr>
            <a:r>
              <a:rPr lang="en-GB" sz="1800" b="0" i="0" dirty="0">
                <a:solidFill>
                  <a:srgbClr val="3C3C3B"/>
                </a:solidFill>
                <a:effectLst/>
                <a:latin typeface="Arial" panose="020B0604020202020204" pitchFamily="34" charset="0"/>
              </a:rPr>
              <a:t>A diagnosis of autism/ ADHD does not automatically provide additional support in school such as an Education, Health and Care Plan (EHCP). </a:t>
            </a:r>
            <a:r>
              <a:rPr lang="en-GB" sz="1800" dirty="0">
                <a:latin typeface="Arial" panose="020B0604020202020204" pitchFamily="34" charset="0"/>
              </a:rPr>
              <a:t>The majority of children and young people can be supported in school without an Education and Health Care Plan using a Needs Led Approach. </a:t>
            </a:r>
          </a:p>
          <a:p>
            <a:pPr marL="285750" indent="-285750" algn="l" fontAlgn="t">
              <a:buFont typeface="Arial" panose="020B0604020202020204" pitchFamily="34" charset="0"/>
              <a:buChar char="•"/>
            </a:pPr>
            <a:r>
              <a:rPr lang="en-GB" sz="1800" b="0" i="0" dirty="0">
                <a:solidFill>
                  <a:srgbClr val="3C3C3B"/>
                </a:solidFill>
                <a:effectLst/>
                <a:latin typeface="Arial" panose="020B0604020202020204" pitchFamily="34" charset="0"/>
              </a:rPr>
              <a:t>Some career paths and visa applications may ask for any diagnosed conditions to be disclosed</a:t>
            </a:r>
          </a:p>
          <a:p>
            <a:pPr marL="285750" indent="-285750" algn="l" fontAlgn="t">
              <a:buFont typeface="Arial" panose="020B0604020202020204" pitchFamily="34" charset="0"/>
              <a:buChar char="•"/>
            </a:pPr>
            <a:r>
              <a:rPr lang="en-GB" sz="1800" dirty="0">
                <a:latin typeface="Arial" panose="020B0604020202020204" pitchFamily="34" charset="0"/>
              </a:rPr>
              <a:t>Once referred, a Needs Led Approach to support must continue</a:t>
            </a:r>
            <a:endParaRPr lang="en-GB" sz="1800" b="0" i="0" dirty="0">
              <a:solidFill>
                <a:srgbClr val="3C3C3B"/>
              </a:solidFill>
              <a:effectLst/>
              <a:latin typeface="Arial" panose="020B0604020202020204" pitchFamily="34" charset="0"/>
            </a:endParaRPr>
          </a:p>
          <a:p>
            <a:pPr algn="l" fontAlgn="t"/>
            <a:endParaRPr lang="en-GB" sz="1800" dirty="0">
              <a:latin typeface="Arial" panose="020B0604020202020204" pitchFamily="34" charset="0"/>
            </a:endParaRPr>
          </a:p>
          <a:p>
            <a:pPr algn="l" fontAlgn="t"/>
            <a:r>
              <a:rPr lang="en-GB" sz="1800" b="0" i="0" dirty="0">
                <a:solidFill>
                  <a:srgbClr val="3C3C3B"/>
                </a:solidFill>
                <a:effectLst/>
                <a:latin typeface="Arial" panose="020B0604020202020204" pitchFamily="34" charset="0"/>
              </a:rPr>
              <a:t>Many parents and young people have told us that they seek a</a:t>
            </a:r>
            <a:r>
              <a:rPr lang="en-GB" sz="1800" dirty="0">
                <a:latin typeface="Arial" panose="020B0604020202020204" pitchFamily="34" charset="0"/>
              </a:rPr>
              <a:t> diagnosis in order to access support and understanding. For many, this can be accessed via the Needs Led Approach and does not require an ND assessment pathway. </a:t>
            </a:r>
            <a:endParaRPr lang="en-GB" sz="1800" b="0" i="0" dirty="0">
              <a:solidFill>
                <a:srgbClr val="3C3C3B"/>
              </a:solidFill>
              <a:effectLst/>
              <a:latin typeface="Arial" panose="020B0604020202020204" pitchFamily="34" charset="0"/>
            </a:endParaRPr>
          </a:p>
          <a:p>
            <a:endParaRPr lang="en-GB" dirty="0"/>
          </a:p>
        </p:txBody>
      </p:sp>
      <p:sp>
        <p:nvSpPr>
          <p:cNvPr id="3" name="Title 2">
            <a:extLst>
              <a:ext uri="{FF2B5EF4-FFF2-40B4-BE49-F238E27FC236}">
                <a16:creationId xmlns:a16="http://schemas.microsoft.com/office/drawing/2014/main" id="{932303B3-305B-1593-0F64-732B46D2296D}"/>
              </a:ext>
            </a:extLst>
          </p:cNvPr>
          <p:cNvSpPr>
            <a:spLocks noGrp="1"/>
          </p:cNvSpPr>
          <p:nvPr>
            <p:ph type="title"/>
          </p:nvPr>
        </p:nvSpPr>
        <p:spPr/>
        <p:txBody>
          <a:bodyPr/>
          <a:lstStyle/>
          <a:p>
            <a:r>
              <a:rPr lang="en-GB" dirty="0"/>
              <a:t>What if Referral for ND Assessment is Recommended at Level 3?</a:t>
            </a:r>
          </a:p>
        </p:txBody>
      </p:sp>
    </p:spTree>
    <p:extLst>
      <p:ext uri="{BB962C8B-B14F-4D97-AF65-F5344CB8AC3E}">
        <p14:creationId xmlns:p14="http://schemas.microsoft.com/office/powerpoint/2010/main" val="3645409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539B084-25A0-42A2-1D78-2D9B15198047}"/>
              </a:ext>
            </a:extLst>
          </p:cNvPr>
          <p:cNvSpPr/>
          <p:nvPr/>
        </p:nvSpPr>
        <p:spPr>
          <a:xfrm>
            <a:off x="5292461" y="167913"/>
            <a:ext cx="3621552" cy="8789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Work together to identify needs using the profile kit. Agree actions to help meet need.</a:t>
            </a:r>
            <a:endParaRPr kumimoji="0" lang="en-GB"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6" name="Rectangle: Rounded Corners 5">
            <a:extLst>
              <a:ext uri="{FF2B5EF4-FFF2-40B4-BE49-F238E27FC236}">
                <a16:creationId xmlns:a16="http://schemas.microsoft.com/office/drawing/2014/main" id="{8E1BAF6B-A617-128D-A368-0AF2B302BD07}"/>
              </a:ext>
            </a:extLst>
          </p:cNvPr>
          <p:cNvSpPr/>
          <p:nvPr/>
        </p:nvSpPr>
        <p:spPr>
          <a:xfrm>
            <a:off x="5792654" y="1356152"/>
            <a:ext cx="2797629" cy="6262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Review</a:t>
            </a:r>
          </a:p>
        </p:txBody>
      </p:sp>
      <p:sp>
        <p:nvSpPr>
          <p:cNvPr id="7" name="Rectangle: Rounded Corners 6">
            <a:extLst>
              <a:ext uri="{FF2B5EF4-FFF2-40B4-BE49-F238E27FC236}">
                <a16:creationId xmlns:a16="http://schemas.microsoft.com/office/drawing/2014/main" id="{BDEFF4F4-E958-90F8-0C3E-9AA1A03200E6}"/>
              </a:ext>
            </a:extLst>
          </p:cNvPr>
          <p:cNvSpPr/>
          <p:nvPr/>
        </p:nvSpPr>
        <p:spPr>
          <a:xfrm>
            <a:off x="5474833" y="2254388"/>
            <a:ext cx="3521240" cy="12383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ptos" panose="02110004020202020204"/>
                <a:ea typeface="+mn-ea"/>
                <a:cs typeface="+mn-cs"/>
              </a:rPr>
              <a:t>There are still unmet needs which have an impact. What’s working? What else can we try? Do we need support/advice from other agencies/people? Adapt the plan.</a:t>
            </a:r>
          </a:p>
        </p:txBody>
      </p:sp>
      <p:sp>
        <p:nvSpPr>
          <p:cNvPr id="8" name="Rectangle: Rounded Corners 7">
            <a:extLst>
              <a:ext uri="{FF2B5EF4-FFF2-40B4-BE49-F238E27FC236}">
                <a16:creationId xmlns:a16="http://schemas.microsoft.com/office/drawing/2014/main" id="{FB6A0BD2-A4B7-D275-F7C6-71FF7B604221}"/>
              </a:ext>
            </a:extLst>
          </p:cNvPr>
          <p:cNvSpPr/>
          <p:nvPr/>
        </p:nvSpPr>
        <p:spPr>
          <a:xfrm>
            <a:off x="5474833" y="4647891"/>
            <a:ext cx="3741818" cy="192575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There are still unmet needs which have a significant impact. </a:t>
            </a:r>
            <a:r>
              <a:rPr kumimoji="0" lang="en-GB" sz="1800" b="0" i="0" u="none" strike="noStrike" kern="1200" cap="none" spc="0" normalizeH="0" baseline="0" noProof="0" dirty="0">
                <a:ln>
                  <a:noFill/>
                </a:ln>
                <a:solidFill>
                  <a:prstClr val="black"/>
                </a:solidFill>
                <a:effectLst/>
                <a:uLnTx/>
                <a:uFillTx/>
                <a:latin typeface="Aptos Display" panose="02110004020202020204"/>
                <a:ea typeface="Calibri" panose="020F0502020204030204" pitchFamily="34" charset="0"/>
                <a:cs typeface="+mn-cs"/>
              </a:rPr>
              <a:t>Further support and advice for the family, professionals or child/young person is required. Attend drop in for advice or email documents for review by ND Pathway.</a:t>
            </a:r>
            <a:endParaRPr kumimoji="0" lang="en-GB" sz="1800" b="0" i="0" u="none" strike="noStrike" kern="1200" cap="none" spc="0" normalizeH="0" baseline="0" noProof="0" dirty="0">
              <a:ln>
                <a:noFill/>
              </a:ln>
              <a:solidFill>
                <a:prstClr val="black"/>
              </a:solidFill>
              <a:effectLst/>
              <a:uLnTx/>
              <a:uFillTx/>
              <a:latin typeface="Aptos Display" panose="02110004020202020204"/>
              <a:ea typeface="+mn-ea"/>
              <a:cs typeface="+mn-cs"/>
            </a:endParaRPr>
          </a:p>
        </p:txBody>
      </p:sp>
      <p:sp>
        <p:nvSpPr>
          <p:cNvPr id="9" name="Arrow: Down 8">
            <a:extLst>
              <a:ext uri="{FF2B5EF4-FFF2-40B4-BE49-F238E27FC236}">
                <a16:creationId xmlns:a16="http://schemas.microsoft.com/office/drawing/2014/main" id="{16DC3091-F357-2A67-24A6-839C4284933E}"/>
              </a:ext>
            </a:extLst>
          </p:cNvPr>
          <p:cNvSpPr/>
          <p:nvPr/>
        </p:nvSpPr>
        <p:spPr>
          <a:xfrm>
            <a:off x="7027704" y="1041998"/>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Arrow: Down 9">
            <a:extLst>
              <a:ext uri="{FF2B5EF4-FFF2-40B4-BE49-F238E27FC236}">
                <a16:creationId xmlns:a16="http://schemas.microsoft.com/office/drawing/2014/main" id="{0A72BA89-29A0-0603-1F1B-58B56E9C4A92}"/>
              </a:ext>
            </a:extLst>
          </p:cNvPr>
          <p:cNvSpPr/>
          <p:nvPr/>
        </p:nvSpPr>
        <p:spPr>
          <a:xfrm>
            <a:off x="7058990" y="2003882"/>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Arrow: Down 10">
            <a:extLst>
              <a:ext uri="{FF2B5EF4-FFF2-40B4-BE49-F238E27FC236}">
                <a16:creationId xmlns:a16="http://schemas.microsoft.com/office/drawing/2014/main" id="{37E73F4B-806D-A409-3588-186DA442D5D9}"/>
              </a:ext>
            </a:extLst>
          </p:cNvPr>
          <p:cNvSpPr/>
          <p:nvPr/>
        </p:nvSpPr>
        <p:spPr>
          <a:xfrm>
            <a:off x="7103237" y="3507705"/>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Arrow: Down 11">
            <a:extLst>
              <a:ext uri="{FF2B5EF4-FFF2-40B4-BE49-F238E27FC236}">
                <a16:creationId xmlns:a16="http://schemas.microsoft.com/office/drawing/2014/main" id="{69EC6CFF-52FA-D764-27CD-6224D1C8C330}"/>
              </a:ext>
            </a:extLst>
          </p:cNvPr>
          <p:cNvSpPr/>
          <p:nvPr/>
        </p:nvSpPr>
        <p:spPr>
          <a:xfrm rot="5400000">
            <a:off x="5407875" y="1385208"/>
            <a:ext cx="199678" cy="569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Rounded Corners 12">
            <a:extLst>
              <a:ext uri="{FF2B5EF4-FFF2-40B4-BE49-F238E27FC236}">
                <a16:creationId xmlns:a16="http://schemas.microsoft.com/office/drawing/2014/main" id="{95F4CC0B-C8EB-E9B3-AE72-A820DC42E007}"/>
              </a:ext>
            </a:extLst>
          </p:cNvPr>
          <p:cNvSpPr/>
          <p:nvPr/>
        </p:nvSpPr>
        <p:spPr>
          <a:xfrm>
            <a:off x="1483166" y="1281418"/>
            <a:ext cx="3552031" cy="8551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It’s helping. Keep on with the actions and agree how to monitor and keep communicating together</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Rounded Corners 15">
            <a:extLst>
              <a:ext uri="{FF2B5EF4-FFF2-40B4-BE49-F238E27FC236}">
                <a16:creationId xmlns:a16="http://schemas.microsoft.com/office/drawing/2014/main" id="{0FA8B1C1-4A39-5275-98C5-DC6B601A6336}"/>
              </a:ext>
            </a:extLst>
          </p:cNvPr>
          <p:cNvSpPr/>
          <p:nvPr/>
        </p:nvSpPr>
        <p:spPr>
          <a:xfrm>
            <a:off x="1467211" y="3647696"/>
            <a:ext cx="3621553" cy="85511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It’s helping. Keep on with the actions and agree how to monitor and keep communicating together</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Rounded Corners 17">
            <a:extLst>
              <a:ext uri="{FF2B5EF4-FFF2-40B4-BE49-F238E27FC236}">
                <a16:creationId xmlns:a16="http://schemas.microsoft.com/office/drawing/2014/main" id="{93AE87C7-829E-D515-229A-643E11526C2E}"/>
              </a:ext>
            </a:extLst>
          </p:cNvPr>
          <p:cNvSpPr/>
          <p:nvPr/>
        </p:nvSpPr>
        <p:spPr>
          <a:xfrm>
            <a:off x="5836638" y="3762117"/>
            <a:ext cx="2797629" cy="62627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Review</a:t>
            </a:r>
          </a:p>
        </p:txBody>
      </p:sp>
      <p:sp>
        <p:nvSpPr>
          <p:cNvPr id="19" name="Arrow: Down 18">
            <a:extLst>
              <a:ext uri="{FF2B5EF4-FFF2-40B4-BE49-F238E27FC236}">
                <a16:creationId xmlns:a16="http://schemas.microsoft.com/office/drawing/2014/main" id="{E3074C7A-6131-E5A1-54AC-C06467F061D1}"/>
              </a:ext>
            </a:extLst>
          </p:cNvPr>
          <p:cNvSpPr/>
          <p:nvPr/>
        </p:nvSpPr>
        <p:spPr>
          <a:xfrm>
            <a:off x="7116326" y="4376409"/>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Arrow: Down 22">
            <a:extLst>
              <a:ext uri="{FF2B5EF4-FFF2-40B4-BE49-F238E27FC236}">
                <a16:creationId xmlns:a16="http://schemas.microsoft.com/office/drawing/2014/main" id="{18CAA8E6-9CA3-8FC3-E415-A5D66A41CAB1}"/>
              </a:ext>
            </a:extLst>
          </p:cNvPr>
          <p:cNvSpPr/>
          <p:nvPr/>
        </p:nvSpPr>
        <p:spPr>
          <a:xfrm rot="5400000">
            <a:off x="5254253" y="5416721"/>
            <a:ext cx="176463" cy="2394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Rectangle: Rounded Corners 25">
            <a:extLst>
              <a:ext uri="{FF2B5EF4-FFF2-40B4-BE49-F238E27FC236}">
                <a16:creationId xmlns:a16="http://schemas.microsoft.com/office/drawing/2014/main" id="{EABB8755-6BC9-1447-DDC9-6C7741E691D8}"/>
              </a:ext>
            </a:extLst>
          </p:cNvPr>
          <p:cNvSpPr/>
          <p:nvPr/>
        </p:nvSpPr>
        <p:spPr>
          <a:xfrm>
            <a:off x="1483166" y="5095766"/>
            <a:ext cx="3621553" cy="11725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Work together with ND pathway, family and child to adjust plan. Submit information as referral to ND Pathway if indicated.</a:t>
            </a:r>
            <a:endParaRPr kumimoji="0" lang="en-GB"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7" name="Arrow: Down 26">
            <a:extLst>
              <a:ext uri="{FF2B5EF4-FFF2-40B4-BE49-F238E27FC236}">
                <a16:creationId xmlns:a16="http://schemas.microsoft.com/office/drawing/2014/main" id="{9646FE88-77DF-1761-41CF-5F7455CA057D}"/>
              </a:ext>
            </a:extLst>
          </p:cNvPr>
          <p:cNvSpPr/>
          <p:nvPr/>
        </p:nvSpPr>
        <p:spPr>
          <a:xfrm>
            <a:off x="9449608" y="226135"/>
            <a:ext cx="219142" cy="6405729"/>
          </a:xfrm>
          <a:prstGeom prst="down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TextBox 28">
            <a:extLst>
              <a:ext uri="{FF2B5EF4-FFF2-40B4-BE49-F238E27FC236}">
                <a16:creationId xmlns:a16="http://schemas.microsoft.com/office/drawing/2014/main" id="{083629E7-AC5E-B575-4055-DE89886D9025}"/>
              </a:ext>
            </a:extLst>
          </p:cNvPr>
          <p:cNvSpPr txBox="1"/>
          <p:nvPr/>
        </p:nvSpPr>
        <p:spPr>
          <a:xfrm>
            <a:off x="10067901" y="1041998"/>
            <a:ext cx="1815004" cy="53553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Support for schools and settings available via Teams drop in sessions with ND Pathway, email support and duty line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Support for families available via parent carer advice line and support and information sessions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Check resources manual for ideas</a:t>
            </a:r>
          </a:p>
        </p:txBody>
      </p:sp>
      <p:pic>
        <p:nvPicPr>
          <p:cNvPr id="30" name="Picture 29">
            <a:extLst>
              <a:ext uri="{FF2B5EF4-FFF2-40B4-BE49-F238E27FC236}">
                <a16:creationId xmlns:a16="http://schemas.microsoft.com/office/drawing/2014/main" id="{17F5F810-B1E2-9C16-463F-E1A189548BA2}"/>
              </a:ext>
            </a:extLst>
          </p:cNvPr>
          <p:cNvPicPr>
            <a:picLocks noChangeAspect="1"/>
          </p:cNvPicPr>
          <p:nvPr/>
        </p:nvPicPr>
        <p:blipFill>
          <a:blip r:embed="rId3"/>
          <a:stretch>
            <a:fillRect/>
          </a:stretch>
        </p:blipFill>
        <p:spPr>
          <a:xfrm>
            <a:off x="10484091" y="139035"/>
            <a:ext cx="902963" cy="902963"/>
          </a:xfrm>
          <a:prstGeom prst="rect">
            <a:avLst/>
          </a:prstGeom>
        </p:spPr>
      </p:pic>
      <p:graphicFrame>
        <p:nvGraphicFramePr>
          <p:cNvPr id="33" name="Table 32">
            <a:extLst>
              <a:ext uri="{FF2B5EF4-FFF2-40B4-BE49-F238E27FC236}">
                <a16:creationId xmlns:a16="http://schemas.microsoft.com/office/drawing/2014/main" id="{D1D5387E-5FD1-D333-FA16-BE12FC067E62}"/>
              </a:ext>
            </a:extLst>
          </p:cNvPr>
          <p:cNvGraphicFramePr>
            <a:graphicFrameLocks noGrp="1"/>
          </p:cNvGraphicFramePr>
          <p:nvPr/>
        </p:nvGraphicFramePr>
        <p:xfrm>
          <a:off x="297436" y="216000"/>
          <a:ext cx="740503" cy="6423945"/>
        </p:xfrm>
        <a:graphic>
          <a:graphicData uri="http://schemas.openxmlformats.org/drawingml/2006/table">
            <a:tbl>
              <a:tblPr firstRow="1" bandRow="1">
                <a:tableStyleId>{5C22544A-7EE6-4342-B048-85BDC9FD1C3A}</a:tableStyleId>
              </a:tblPr>
              <a:tblGrid>
                <a:gridCol w="740503">
                  <a:extLst>
                    <a:ext uri="{9D8B030D-6E8A-4147-A177-3AD203B41FA5}">
                      <a16:colId xmlns:a16="http://schemas.microsoft.com/office/drawing/2014/main" val="1362171315"/>
                    </a:ext>
                  </a:extLst>
                </a:gridCol>
              </a:tblGrid>
              <a:tr h="2057059">
                <a:tc>
                  <a:txBody>
                    <a:bodyPr/>
                    <a:lstStyle/>
                    <a:p>
                      <a:pPr algn="ctr"/>
                      <a:endParaRPr lang="en-GB" dirty="0">
                        <a:solidFill>
                          <a:schemeClr val="tx1"/>
                        </a:solidFill>
                      </a:endParaRPr>
                    </a:p>
                    <a:p>
                      <a:pPr algn="ctr"/>
                      <a:endParaRPr lang="en-GB" dirty="0">
                        <a:solidFill>
                          <a:schemeClr val="tx1"/>
                        </a:solidFill>
                      </a:endParaRPr>
                    </a:p>
                    <a:p>
                      <a:pPr algn="ctr"/>
                      <a:endParaRPr lang="en-GB" dirty="0">
                        <a:solidFill>
                          <a:schemeClr val="tx1"/>
                        </a:solidFill>
                      </a:endParaRPr>
                    </a:p>
                    <a:p>
                      <a:pPr algn="ctr"/>
                      <a:r>
                        <a:rPr lang="en-GB" dirty="0">
                          <a:solidFill>
                            <a:schemeClr val="tx1"/>
                          </a:solidFill>
                        </a:rPr>
                        <a:t>Level 1</a:t>
                      </a:r>
                    </a:p>
                  </a:txBody>
                  <a:tcPr>
                    <a:solidFill>
                      <a:srgbClr val="DCE2E8"/>
                    </a:solidFill>
                  </a:tcPr>
                </a:tc>
                <a:extLst>
                  <a:ext uri="{0D108BD9-81ED-4DB2-BD59-A6C34878D82A}">
                    <a16:rowId xmlns:a16="http://schemas.microsoft.com/office/drawing/2014/main" val="3577071167"/>
                  </a:ext>
                </a:extLst>
              </a:tr>
              <a:tr h="2309827">
                <a:tc>
                  <a:txBody>
                    <a:bodyPr/>
                    <a:lstStyle/>
                    <a:p>
                      <a:pPr algn="ctr"/>
                      <a:endParaRPr lang="en-GB" b="1" dirty="0"/>
                    </a:p>
                    <a:p>
                      <a:pPr algn="ctr"/>
                      <a:endParaRPr lang="en-GB" b="1" dirty="0"/>
                    </a:p>
                    <a:p>
                      <a:pPr algn="ctr"/>
                      <a:endParaRPr lang="en-GB" b="1" dirty="0"/>
                    </a:p>
                    <a:p>
                      <a:pPr algn="ctr"/>
                      <a:r>
                        <a:rPr lang="en-GB" b="1" dirty="0"/>
                        <a:t>Level 2</a:t>
                      </a:r>
                    </a:p>
                  </a:txBody>
                  <a:tcPr>
                    <a:solidFill>
                      <a:srgbClr val="C1CDD8"/>
                    </a:solidFill>
                  </a:tcPr>
                </a:tc>
                <a:extLst>
                  <a:ext uri="{0D108BD9-81ED-4DB2-BD59-A6C34878D82A}">
                    <a16:rowId xmlns:a16="http://schemas.microsoft.com/office/drawing/2014/main" val="3126903658"/>
                  </a:ext>
                </a:extLst>
              </a:tr>
              <a:tr h="2057059">
                <a:tc>
                  <a:txBody>
                    <a:bodyPr/>
                    <a:lstStyle/>
                    <a:p>
                      <a:pPr algn="ctr"/>
                      <a:endParaRPr lang="en-GB" b="1" dirty="0"/>
                    </a:p>
                    <a:p>
                      <a:pPr algn="ctr"/>
                      <a:endParaRPr lang="en-GB" b="1" dirty="0"/>
                    </a:p>
                    <a:p>
                      <a:pPr algn="ctr"/>
                      <a:r>
                        <a:rPr lang="en-GB" b="1" dirty="0"/>
                        <a:t>Level 3</a:t>
                      </a:r>
                    </a:p>
                  </a:txBody>
                  <a:tcPr>
                    <a:solidFill>
                      <a:srgbClr val="98AEC2"/>
                    </a:solidFill>
                  </a:tcPr>
                </a:tc>
                <a:extLst>
                  <a:ext uri="{0D108BD9-81ED-4DB2-BD59-A6C34878D82A}">
                    <a16:rowId xmlns:a16="http://schemas.microsoft.com/office/drawing/2014/main" val="358893258"/>
                  </a:ext>
                </a:extLst>
              </a:tr>
            </a:tbl>
          </a:graphicData>
        </a:graphic>
      </p:graphicFrame>
      <p:sp>
        <p:nvSpPr>
          <p:cNvPr id="2" name="Arrow: Down 1">
            <a:extLst>
              <a:ext uri="{FF2B5EF4-FFF2-40B4-BE49-F238E27FC236}">
                <a16:creationId xmlns:a16="http://schemas.microsoft.com/office/drawing/2014/main" id="{39B85345-38C5-6F55-3CC5-687ADB7F428F}"/>
              </a:ext>
            </a:extLst>
          </p:cNvPr>
          <p:cNvSpPr/>
          <p:nvPr/>
        </p:nvSpPr>
        <p:spPr>
          <a:xfrm rot="5400000">
            <a:off x="5451859" y="3792013"/>
            <a:ext cx="199678" cy="5698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C3F176B4-CE44-F81A-25D6-F53CD6A1BE67}"/>
              </a:ext>
            </a:extLst>
          </p:cNvPr>
          <p:cNvSpPr txBox="1"/>
          <p:nvPr/>
        </p:nvSpPr>
        <p:spPr>
          <a:xfrm>
            <a:off x="1429120" y="256502"/>
            <a:ext cx="6096000" cy="646331"/>
          </a:xfrm>
          <a:prstGeom prst="rect">
            <a:avLst/>
          </a:prstGeom>
          <a:noFill/>
        </p:spPr>
        <p:txBody>
          <a:bodyPr wrap="square">
            <a:spAutoFit/>
          </a:bodyPr>
          <a:lstStyle/>
          <a:p>
            <a:r>
              <a:rPr kumimoji="0" lang="en-GB" sz="3600" b="1" i="0" u="none" strike="noStrike" kern="1200" cap="none" spc="0" normalizeH="0" baseline="0" noProof="0" dirty="0">
                <a:ln>
                  <a:noFill/>
                </a:ln>
                <a:solidFill>
                  <a:srgbClr val="B52259"/>
                </a:solidFill>
                <a:effectLst/>
                <a:uLnTx/>
                <a:uFillTx/>
                <a:latin typeface="Avenir Heavy" panose="02000503020000020003" pitchFamily="2" charset="0"/>
                <a:ea typeface="+mj-ea"/>
                <a:cs typeface="Arial" panose="020B0604020202020204" pitchFamily="34" charset="0"/>
              </a:rPr>
              <a:t>Summary</a:t>
            </a:r>
            <a:endParaRPr lang="en-GB" dirty="0"/>
          </a:p>
        </p:txBody>
      </p:sp>
    </p:spTree>
    <p:extLst>
      <p:ext uri="{BB962C8B-B14F-4D97-AF65-F5344CB8AC3E}">
        <p14:creationId xmlns:p14="http://schemas.microsoft.com/office/powerpoint/2010/main" val="16815626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683461" y="1479672"/>
            <a:ext cx="10825078" cy="1509713"/>
          </a:xfrm>
        </p:spPr>
        <p:txBody>
          <a:bodyPr>
            <a:noAutofit/>
          </a:bodyPr>
          <a:lstStyle/>
          <a:p>
            <a:br>
              <a:rPr lang="en-GB" sz="3600" dirty="0"/>
            </a:br>
            <a:br>
              <a:rPr lang="en-GB" sz="3600" dirty="0"/>
            </a:br>
            <a:r>
              <a:rPr lang="en-GB" sz="3600" dirty="0"/>
              <a:t>How to create a meaningful Action Plan </a:t>
            </a:r>
            <a:endParaRPr lang="en-GB" sz="3600" dirty="0">
              <a:latin typeface="Arial" panose="020B0604020202020204" pitchFamily="34" charset="0"/>
            </a:endParaRPr>
          </a:p>
        </p:txBody>
      </p:sp>
      <p:sp>
        <p:nvSpPr>
          <p:cNvPr id="4" name="TextBox 3">
            <a:extLst>
              <a:ext uri="{FF2B5EF4-FFF2-40B4-BE49-F238E27FC236}">
                <a16:creationId xmlns:a16="http://schemas.microsoft.com/office/drawing/2014/main" id="{07676508-D46A-8C12-9237-BA394AD953BD}"/>
              </a:ext>
            </a:extLst>
          </p:cNvPr>
          <p:cNvSpPr txBox="1"/>
          <p:nvPr/>
        </p:nvSpPr>
        <p:spPr>
          <a:xfrm>
            <a:off x="683461" y="3868615"/>
            <a:ext cx="9906000" cy="2677656"/>
          </a:xfrm>
          <a:prstGeom prst="rect">
            <a:avLst/>
          </a:prstGeom>
          <a:noFill/>
        </p:spPr>
        <p:txBody>
          <a:bodyPr wrap="square" rtlCol="0">
            <a:spAutoFit/>
          </a:bodyPr>
          <a:lstStyle/>
          <a:p>
            <a:r>
              <a:rPr lang="en-GB"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‘….[The parent carer advisor] gave me ideas and strategies to try at home</a:t>
            </a:r>
            <a:r>
              <a:rPr lang="en-GB" i="1" kern="1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en-GB"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I’ve learned so much about how my children behave and process things throughout this whole process’</a:t>
            </a:r>
          </a:p>
          <a:p>
            <a:endParaRPr lang="en-GB"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r>
              <a:rPr lang="en-GB" sz="1400" kern="100" dirty="0">
                <a:solidFill>
                  <a:schemeClr val="bg1"/>
                </a:solidFill>
                <a:latin typeface="Arial" panose="020B0604020202020204" pitchFamily="34" charset="0"/>
                <a:ea typeface="Times New Roman" panose="02020603050405020304" pitchFamily="18" charset="0"/>
                <a:cs typeface="Arial" panose="020B0604020202020204" pitchFamily="34" charset="0"/>
              </a:rPr>
              <a:t>Parent carer feedback </a:t>
            </a:r>
            <a:r>
              <a:rPr lang="en-GB" sz="1400" dirty="0">
                <a:solidFill>
                  <a:schemeClr val="bg1"/>
                </a:solidFill>
                <a:effectLst/>
                <a:latin typeface="Arial" panose="020B0604020202020204" pitchFamily="34" charset="0"/>
                <a:ea typeface="Times New Roman" panose="02020603050405020304" pitchFamily="18" charset="0"/>
              </a:rPr>
              <a:t>from the pilot project- October 2024</a:t>
            </a:r>
            <a:endParaRPr lang="en-GB" sz="1400" dirty="0">
              <a:solidFill>
                <a:schemeClr val="bg1"/>
              </a:solidFill>
            </a:endParaRPr>
          </a:p>
          <a:p>
            <a:endParaRPr lang="en-GB" sz="1400" i="1"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p>
            <a:r>
              <a:rPr lang="en-GB" i="1" dirty="0">
                <a:solidFill>
                  <a:schemeClr val="bg1"/>
                </a:solidFill>
                <a:latin typeface="Arial" panose="020B0604020202020204" pitchFamily="34" charset="0"/>
                <a:cs typeface="Arial" panose="020B0604020202020204" pitchFamily="34" charset="0"/>
              </a:rPr>
              <a:t>‘It was really good to see what they’re doing in school and I was pleased to have a copy [of the Action Plan] to take away as it was a lot to take in’</a:t>
            </a:r>
          </a:p>
          <a:p>
            <a:endParaRPr lang="en-GB" dirty="0">
              <a:solidFill>
                <a:schemeClr val="bg1"/>
              </a:solidFill>
            </a:endParaRPr>
          </a:p>
          <a:p>
            <a:r>
              <a:rPr lang="en-GB" sz="1400" kern="100" dirty="0">
                <a:solidFill>
                  <a:schemeClr val="bg1"/>
                </a:solidFill>
                <a:latin typeface="Arial" panose="020B0604020202020204" pitchFamily="34" charset="0"/>
                <a:ea typeface="Times New Roman" panose="02020603050405020304" pitchFamily="18" charset="0"/>
                <a:cs typeface="Arial" panose="020B0604020202020204" pitchFamily="34" charset="0"/>
              </a:rPr>
              <a:t>Parent carer feedback </a:t>
            </a:r>
            <a:r>
              <a:rPr lang="en-GB" sz="1400" dirty="0">
                <a:solidFill>
                  <a:schemeClr val="bg1"/>
                </a:solidFill>
                <a:effectLst/>
                <a:latin typeface="Arial" panose="020B0604020202020204" pitchFamily="34" charset="0"/>
                <a:ea typeface="Times New Roman" panose="02020603050405020304" pitchFamily="18" charset="0"/>
              </a:rPr>
              <a:t>from the pilot project- October 2024</a:t>
            </a:r>
            <a:endParaRPr lang="en-GB" sz="1400" dirty="0">
              <a:solidFill>
                <a:schemeClr val="bg1"/>
              </a:solidFill>
            </a:endParaRPr>
          </a:p>
          <a:p>
            <a:endParaRPr lang="en-GB" dirty="0">
              <a:solidFill>
                <a:schemeClr val="bg1"/>
              </a:solidFill>
            </a:endParaRPr>
          </a:p>
        </p:txBody>
      </p:sp>
      <p:pic>
        <p:nvPicPr>
          <p:cNvPr id="6" name="Picture 5">
            <a:extLst>
              <a:ext uri="{FF2B5EF4-FFF2-40B4-BE49-F238E27FC236}">
                <a16:creationId xmlns:a16="http://schemas.microsoft.com/office/drawing/2014/main" id="{53043C29-B5EE-38DA-3D87-34F913C4D291}"/>
              </a:ext>
            </a:extLst>
          </p:cNvPr>
          <p:cNvPicPr>
            <a:picLocks noChangeAspect="1"/>
          </p:cNvPicPr>
          <p:nvPr/>
        </p:nvPicPr>
        <p:blipFill>
          <a:blip r:embed="rId2"/>
          <a:stretch>
            <a:fillRect/>
          </a:stretch>
        </p:blipFill>
        <p:spPr>
          <a:xfrm>
            <a:off x="9533125" y="745697"/>
            <a:ext cx="2112671" cy="297766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507532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C99AFF-40E0-FDED-96F9-90EA1E339D27}"/>
              </a:ext>
            </a:extLst>
          </p:cNvPr>
          <p:cNvSpPr>
            <a:spLocks noGrp="1"/>
          </p:cNvSpPr>
          <p:nvPr>
            <p:ph sz="half" idx="1"/>
          </p:nvPr>
        </p:nvSpPr>
        <p:spPr>
          <a:xfrm>
            <a:off x="5678564" y="1841020"/>
            <a:ext cx="5754896" cy="3197464"/>
          </a:xfrm>
        </p:spPr>
        <p:txBody>
          <a:bodyPr vert="horz" lIns="91440" tIns="45720" rIns="91440" bIns="45720" rtlCol="0" anchor="t">
            <a:normAutofit/>
          </a:bodyPr>
          <a:lstStyle/>
          <a:p>
            <a:pPr marL="0"/>
            <a:r>
              <a:rPr lang="en-US" sz="2000" dirty="0">
                <a:latin typeface="Arial" panose="020B0604020202020204" pitchFamily="34" charset="0"/>
              </a:rPr>
              <a:t>A pupil has SEN where their learning difficulty or disability calls for special educational provision, namely provision </a:t>
            </a:r>
            <a:r>
              <a:rPr lang="en-US" sz="2000" b="1" dirty="0">
                <a:latin typeface="Arial" panose="020B0604020202020204" pitchFamily="34" charset="0"/>
              </a:rPr>
              <a:t>different from or additional to </a:t>
            </a:r>
            <a:r>
              <a:rPr lang="en-US" sz="2000" dirty="0">
                <a:latin typeface="Arial" panose="020B0604020202020204" pitchFamily="34" charset="0"/>
              </a:rPr>
              <a:t>that normally available to pupils of the same age. </a:t>
            </a:r>
          </a:p>
          <a:p>
            <a:pPr marL="0"/>
            <a:r>
              <a:rPr lang="en-US" sz="2000" dirty="0">
                <a:latin typeface="Arial" panose="020B0604020202020204" pitchFamily="34" charset="0"/>
              </a:rPr>
              <a:t>Making higher quality teaching normally available to the whole class is likely to mean that fewer pupils will require such support. Such improvements in whole-class provision tend to be more cost effective and sustainable.</a:t>
            </a:r>
          </a:p>
          <a:p>
            <a:endParaRPr lang="en-US" sz="2000" dirty="0"/>
          </a:p>
        </p:txBody>
      </p:sp>
      <p:pic>
        <p:nvPicPr>
          <p:cNvPr id="7" name="Content Placeholder 6" descr="A blue pyramid with yellow people&#10;&#10;Description automatically generated">
            <a:extLst>
              <a:ext uri="{FF2B5EF4-FFF2-40B4-BE49-F238E27FC236}">
                <a16:creationId xmlns:a16="http://schemas.microsoft.com/office/drawing/2014/main" id="{DA9E5D55-E7B8-3736-229D-8BF9BDA7D481}"/>
              </a:ext>
            </a:extLst>
          </p:cNvPr>
          <p:cNvPicPr>
            <a:picLocks noGrp="1" noChangeAspect="1"/>
          </p:cNvPicPr>
          <p:nvPr>
            <p:ph sz="half" idx="2"/>
          </p:nvPr>
        </p:nvPicPr>
        <p:blipFill>
          <a:blip r:embed="rId3"/>
          <a:stretch>
            <a:fillRect/>
          </a:stretch>
        </p:blipFill>
        <p:spPr>
          <a:xfrm>
            <a:off x="0" y="1336733"/>
            <a:ext cx="5540823" cy="4058653"/>
          </a:xfrm>
          <a:prstGeom prst="rect">
            <a:avLst/>
          </a:prstGeom>
          <a:noFill/>
        </p:spPr>
      </p:pic>
      <p:sp>
        <p:nvSpPr>
          <p:cNvPr id="4" name="Title 3">
            <a:extLst>
              <a:ext uri="{FF2B5EF4-FFF2-40B4-BE49-F238E27FC236}">
                <a16:creationId xmlns:a16="http://schemas.microsoft.com/office/drawing/2014/main" id="{3B94D1CF-AF1C-6712-E287-5DB4B4778DB9}"/>
              </a:ext>
            </a:extLst>
          </p:cNvPr>
          <p:cNvSpPr>
            <a:spLocks noGrp="1"/>
          </p:cNvSpPr>
          <p:nvPr>
            <p:ph type="title"/>
          </p:nvPr>
        </p:nvSpPr>
        <p:spPr>
          <a:xfrm>
            <a:off x="474077" y="-504593"/>
            <a:ext cx="6938885" cy="1667569"/>
          </a:xfrm>
        </p:spPr>
        <p:txBody>
          <a:bodyPr vert="horz" lIns="91440" tIns="45720" rIns="91440" bIns="45720" rtlCol="0" anchor="b">
            <a:normAutofit/>
          </a:bodyPr>
          <a:lstStyle/>
          <a:p>
            <a:r>
              <a:rPr lang="en-US" b="1" kern="1200" dirty="0">
                <a:latin typeface="Avenir Heavy" panose="020B0703020203020204" pitchFamily="34" charset="-78"/>
                <a:cs typeface="Avenir Heavy" panose="020B0703020203020204" pitchFamily="34" charset="-78"/>
              </a:rPr>
              <a:t>Ordinarily Available </a:t>
            </a:r>
            <a:r>
              <a:rPr lang="en-US" b="1" dirty="0">
                <a:latin typeface="Avenir Heavy" panose="020B0703020203020204" pitchFamily="34" charset="-78"/>
                <a:cs typeface="Avenir Heavy" panose="020B0703020203020204" pitchFamily="34" charset="-78"/>
              </a:rPr>
              <a:t>P</a:t>
            </a:r>
            <a:r>
              <a:rPr lang="en-US" b="1" kern="1200" dirty="0">
                <a:latin typeface="Avenir Heavy" panose="020B0703020203020204" pitchFamily="34" charset="-78"/>
                <a:cs typeface="Avenir Heavy" panose="020B0703020203020204" pitchFamily="34" charset="-78"/>
              </a:rPr>
              <a:t>rovision</a:t>
            </a:r>
          </a:p>
        </p:txBody>
      </p:sp>
      <p:sp>
        <p:nvSpPr>
          <p:cNvPr id="2" name="TextBox 1">
            <a:extLst>
              <a:ext uri="{FF2B5EF4-FFF2-40B4-BE49-F238E27FC236}">
                <a16:creationId xmlns:a16="http://schemas.microsoft.com/office/drawing/2014/main" id="{411BB233-D3D6-E7DA-7B71-4A9C1CF22159}"/>
              </a:ext>
            </a:extLst>
          </p:cNvPr>
          <p:cNvSpPr txBox="1"/>
          <p:nvPr/>
        </p:nvSpPr>
        <p:spPr>
          <a:xfrm>
            <a:off x="9564197" y="5910241"/>
            <a:ext cx="2580911" cy="738664"/>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Thanks to Vikki Vince, Lead School Effectiveness, Wiltshire Council</a:t>
            </a:r>
          </a:p>
        </p:txBody>
      </p:sp>
      <p:pic>
        <p:nvPicPr>
          <p:cNvPr id="5" name="Picture 4">
            <a:extLst>
              <a:ext uri="{FF2B5EF4-FFF2-40B4-BE49-F238E27FC236}">
                <a16:creationId xmlns:a16="http://schemas.microsoft.com/office/drawing/2014/main" id="{82A018EE-306E-E174-F86B-3DB6F5B9E838}"/>
              </a:ext>
            </a:extLst>
          </p:cNvPr>
          <p:cNvPicPr>
            <a:picLocks noChangeAspect="1"/>
          </p:cNvPicPr>
          <p:nvPr/>
        </p:nvPicPr>
        <p:blipFill>
          <a:blip r:embed="rId4"/>
          <a:stretch>
            <a:fillRect/>
          </a:stretch>
        </p:blipFill>
        <p:spPr>
          <a:xfrm>
            <a:off x="7066103" y="6103954"/>
            <a:ext cx="2311502" cy="544951"/>
          </a:xfrm>
          <a:prstGeom prst="rect">
            <a:avLst/>
          </a:prstGeom>
        </p:spPr>
      </p:pic>
    </p:spTree>
    <p:extLst>
      <p:ext uri="{BB962C8B-B14F-4D97-AF65-F5344CB8AC3E}">
        <p14:creationId xmlns:p14="http://schemas.microsoft.com/office/powerpoint/2010/main" val="19493119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F87CC-F4C0-C3B4-9CCA-175DBA5941B1}"/>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82351B0-94B5-DBDB-29EB-D7B912E3B4D0}"/>
              </a:ext>
            </a:extLst>
          </p:cNvPr>
          <p:cNvSpPr>
            <a:spLocks noGrp="1"/>
          </p:cNvSpPr>
          <p:nvPr>
            <p:ph idx="1"/>
          </p:nvPr>
        </p:nvSpPr>
        <p:spPr/>
        <p:txBody>
          <a:bodyPr/>
          <a:lstStyle/>
          <a:p>
            <a:endParaRPr lang="en-GB"/>
          </a:p>
        </p:txBody>
      </p:sp>
      <p:pic>
        <p:nvPicPr>
          <p:cNvPr id="15362" name="Picture 2" descr="Best Beach Umbrellas 2021: Top-Rated Sun Shades, Coverings ...">
            <a:extLst>
              <a:ext uri="{FF2B5EF4-FFF2-40B4-BE49-F238E27FC236}">
                <a16:creationId xmlns:a16="http://schemas.microsoft.com/office/drawing/2014/main" id="{9247A353-3E75-8452-380C-843F6C160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64" y="0"/>
            <a:ext cx="12191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Child's Cotton Bucket-Style Sun Hat, Royal Blue (2 sizes) - Kids-Biz">
            <a:extLst>
              <a:ext uri="{FF2B5EF4-FFF2-40B4-BE49-F238E27FC236}">
                <a16:creationId xmlns:a16="http://schemas.microsoft.com/office/drawing/2014/main" id="{62916EA4-2413-FE8A-7F23-DD3B29DA6C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14627" y="187325"/>
            <a:ext cx="1974837" cy="138470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NIVEA SUN Protect &amp; Moisture Sun Spray SPF 50+ (200ml), Moisturising  Suncream Spray with SPF 50+, Advanced Sunscreen Providing Immediate,  Effective UVA + UVB Protection : Amazon.co.uk: Beauty">
            <a:extLst>
              <a:ext uri="{FF2B5EF4-FFF2-40B4-BE49-F238E27FC236}">
                <a16:creationId xmlns:a16="http://schemas.microsoft.com/office/drawing/2014/main" id="{1C35DAAA-0DE0-57C5-A311-E775CF2EBF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22592" y="1782516"/>
            <a:ext cx="1976284" cy="1976284"/>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Polaroid Kids Sunglasses P0115 89T Y2 Polarised 46 - The Optic Shop">
            <a:extLst>
              <a:ext uri="{FF2B5EF4-FFF2-40B4-BE49-F238E27FC236}">
                <a16:creationId xmlns:a16="http://schemas.microsoft.com/office/drawing/2014/main" id="{232016B8-C0D2-D06F-F3BB-D60F3EDCE4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19332" y="3946228"/>
            <a:ext cx="2769400" cy="1384700"/>
          </a:xfrm>
          <a:prstGeom prst="rect">
            <a:avLst/>
          </a:prstGeom>
          <a:noFill/>
          <a:extLst>
            <a:ext uri="{909E8E84-426E-40DD-AFC4-6F175D3DCCD1}">
              <a14:hiddenFill xmlns:a14="http://schemas.microsoft.com/office/drawing/2010/main">
                <a:solidFill>
                  <a:srgbClr val="FFFFFF"/>
                </a:solidFill>
              </a14:hiddenFill>
            </a:ext>
          </a:extLst>
        </p:spPr>
      </p:pic>
      <p:sp>
        <p:nvSpPr>
          <p:cNvPr id="6" name="Star: 5 Points 5">
            <a:extLst>
              <a:ext uri="{FF2B5EF4-FFF2-40B4-BE49-F238E27FC236}">
                <a16:creationId xmlns:a16="http://schemas.microsoft.com/office/drawing/2014/main" id="{CBFD236C-77AF-157B-DF89-4E4CF9182583}"/>
              </a:ext>
            </a:extLst>
          </p:cNvPr>
          <p:cNvSpPr/>
          <p:nvPr/>
        </p:nvSpPr>
        <p:spPr>
          <a:xfrm>
            <a:off x="838199" y="187325"/>
            <a:ext cx="4140729" cy="3062177"/>
          </a:xfrm>
          <a:prstGeom prst="star5">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Training</a:t>
            </a:r>
          </a:p>
        </p:txBody>
      </p:sp>
      <p:sp>
        <p:nvSpPr>
          <p:cNvPr id="7" name="Star: 5 Points 6">
            <a:extLst>
              <a:ext uri="{FF2B5EF4-FFF2-40B4-BE49-F238E27FC236}">
                <a16:creationId xmlns:a16="http://schemas.microsoft.com/office/drawing/2014/main" id="{032015C9-B66D-FB43-EC76-86DD006587C2}"/>
              </a:ext>
            </a:extLst>
          </p:cNvPr>
          <p:cNvSpPr/>
          <p:nvPr/>
        </p:nvSpPr>
        <p:spPr>
          <a:xfrm>
            <a:off x="3405729" y="2627152"/>
            <a:ext cx="3788734" cy="3023372"/>
          </a:xfrm>
          <a:prstGeom prst="star5">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Resources</a:t>
            </a:r>
          </a:p>
        </p:txBody>
      </p:sp>
      <p:pic>
        <p:nvPicPr>
          <p:cNvPr id="11" name="Picture 10">
            <a:extLst>
              <a:ext uri="{FF2B5EF4-FFF2-40B4-BE49-F238E27FC236}">
                <a16:creationId xmlns:a16="http://schemas.microsoft.com/office/drawing/2014/main" id="{5B884CCA-E418-E048-506B-6AB5E5519AB9}"/>
              </a:ext>
            </a:extLst>
          </p:cNvPr>
          <p:cNvPicPr>
            <a:picLocks noChangeAspect="1"/>
          </p:cNvPicPr>
          <p:nvPr/>
        </p:nvPicPr>
        <p:blipFill>
          <a:blip r:embed="rId7"/>
          <a:stretch>
            <a:fillRect/>
          </a:stretch>
        </p:blipFill>
        <p:spPr>
          <a:xfrm>
            <a:off x="403268" y="6117017"/>
            <a:ext cx="1474048" cy="544951"/>
          </a:xfrm>
          <a:prstGeom prst="rect">
            <a:avLst/>
          </a:prstGeom>
        </p:spPr>
      </p:pic>
      <p:sp>
        <p:nvSpPr>
          <p:cNvPr id="12" name="TextBox 11">
            <a:extLst>
              <a:ext uri="{FF2B5EF4-FFF2-40B4-BE49-F238E27FC236}">
                <a16:creationId xmlns:a16="http://schemas.microsoft.com/office/drawing/2014/main" id="{82DC0668-1BF7-1EA7-8DBC-E9C93C4C779D}"/>
              </a:ext>
            </a:extLst>
          </p:cNvPr>
          <p:cNvSpPr txBox="1"/>
          <p:nvPr/>
        </p:nvSpPr>
        <p:spPr>
          <a:xfrm>
            <a:off x="9564197" y="5910241"/>
            <a:ext cx="2580911" cy="738664"/>
          </a:xfrm>
          <a:prstGeom prst="rect">
            <a:avLst/>
          </a:prstGeom>
          <a:noFill/>
        </p:spPr>
        <p:txBody>
          <a:bodyPr wrap="square" rtlCol="0">
            <a:spAutoFit/>
          </a:bodyPr>
          <a:lstStyle/>
          <a:p>
            <a:r>
              <a:rPr lang="en-GB" sz="1400" b="1" dirty="0">
                <a:solidFill>
                  <a:srgbClr val="882038"/>
                </a:solidFill>
              </a:rPr>
              <a:t>Thanks to Vikki Vince, Lead School Effectiveness, Wiltshire Council</a:t>
            </a:r>
          </a:p>
        </p:txBody>
      </p:sp>
      <p:pic>
        <p:nvPicPr>
          <p:cNvPr id="13" name="Picture 12">
            <a:extLst>
              <a:ext uri="{FF2B5EF4-FFF2-40B4-BE49-F238E27FC236}">
                <a16:creationId xmlns:a16="http://schemas.microsoft.com/office/drawing/2014/main" id="{9CAAA453-971D-BE39-FE88-984FD99EF518}"/>
              </a:ext>
            </a:extLst>
          </p:cNvPr>
          <p:cNvPicPr>
            <a:picLocks noChangeAspect="1"/>
          </p:cNvPicPr>
          <p:nvPr/>
        </p:nvPicPr>
        <p:blipFill>
          <a:blip r:embed="rId8"/>
          <a:stretch>
            <a:fillRect/>
          </a:stretch>
        </p:blipFill>
        <p:spPr>
          <a:xfrm>
            <a:off x="7035229" y="6091915"/>
            <a:ext cx="2311502" cy="544951"/>
          </a:xfrm>
          <a:prstGeom prst="rect">
            <a:avLst/>
          </a:prstGeom>
        </p:spPr>
      </p:pic>
    </p:spTree>
    <p:extLst>
      <p:ext uri="{BB962C8B-B14F-4D97-AF65-F5344CB8AC3E}">
        <p14:creationId xmlns:p14="http://schemas.microsoft.com/office/powerpoint/2010/main" val="269895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A59F04-5D1C-BFA1-B03B-B7BD8BEF4952}"/>
              </a:ext>
            </a:extLst>
          </p:cNvPr>
          <p:cNvSpPr>
            <a:spLocks noGrp="1"/>
          </p:cNvSpPr>
          <p:nvPr>
            <p:ph type="title"/>
          </p:nvPr>
        </p:nvSpPr>
        <p:spPr>
          <a:xfrm>
            <a:off x="187569" y="162181"/>
            <a:ext cx="10046677" cy="1325563"/>
          </a:xfrm>
        </p:spPr>
        <p:txBody>
          <a:bodyPr/>
          <a:lstStyle/>
          <a:p>
            <a:r>
              <a:rPr lang="en-GB" dirty="0"/>
              <a:t>Creating a Meaningful Action Plan</a:t>
            </a:r>
            <a:br>
              <a:rPr lang="en-GB" dirty="0"/>
            </a:br>
            <a:r>
              <a:rPr lang="en-GB" dirty="0"/>
              <a:t>What you need:</a:t>
            </a:r>
          </a:p>
        </p:txBody>
      </p:sp>
      <p:sp>
        <p:nvSpPr>
          <p:cNvPr id="25" name="TextBox 24">
            <a:extLst>
              <a:ext uri="{FF2B5EF4-FFF2-40B4-BE49-F238E27FC236}">
                <a16:creationId xmlns:a16="http://schemas.microsoft.com/office/drawing/2014/main" id="{3B199C8F-FD3A-22F9-A1DE-F53A1DE202F7}"/>
              </a:ext>
            </a:extLst>
          </p:cNvPr>
          <p:cNvSpPr txBox="1"/>
          <p:nvPr/>
        </p:nvSpPr>
        <p:spPr>
          <a:xfrm>
            <a:off x="5210907" y="5533361"/>
            <a:ext cx="24501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C3C3B"/>
                </a:solidFill>
                <a:effectLst/>
                <a:uLnTx/>
                <a:uFillTx/>
                <a:latin typeface="Arial" panose="020B0604020202020204" pitchFamily="34" charset="0"/>
                <a:ea typeface="+mn-ea"/>
                <a:cs typeface="Arial" panose="020B0604020202020204" pitchFamily="34" charset="0"/>
              </a:rPr>
              <a:t>Action Plan</a:t>
            </a:r>
          </a:p>
        </p:txBody>
      </p:sp>
      <p:sp>
        <p:nvSpPr>
          <p:cNvPr id="2" name="TextBox 1">
            <a:extLst>
              <a:ext uri="{FF2B5EF4-FFF2-40B4-BE49-F238E27FC236}">
                <a16:creationId xmlns:a16="http://schemas.microsoft.com/office/drawing/2014/main" id="{A0C35C58-9E8B-605F-2D1D-8218C52767F8}"/>
              </a:ext>
            </a:extLst>
          </p:cNvPr>
          <p:cNvSpPr txBox="1"/>
          <p:nvPr/>
        </p:nvSpPr>
        <p:spPr>
          <a:xfrm>
            <a:off x="8860851" y="5533361"/>
            <a:ext cx="245012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C3C3B"/>
                </a:solidFill>
                <a:effectLst/>
                <a:uLnTx/>
                <a:uFillTx/>
                <a:latin typeface="Arial" panose="020B0604020202020204" pitchFamily="34" charset="0"/>
                <a:ea typeface="+mn-ea"/>
                <a:cs typeface="Arial" panose="020B0604020202020204" pitchFamily="34" charset="0"/>
              </a:rPr>
              <a:t>Resources Pack</a:t>
            </a:r>
          </a:p>
        </p:txBody>
      </p:sp>
      <p:pic>
        <p:nvPicPr>
          <p:cNvPr id="5" name="Picture 4">
            <a:extLst>
              <a:ext uri="{FF2B5EF4-FFF2-40B4-BE49-F238E27FC236}">
                <a16:creationId xmlns:a16="http://schemas.microsoft.com/office/drawing/2014/main" id="{9FEA0FCE-1E35-4AAD-A070-EC693086AE19}"/>
              </a:ext>
            </a:extLst>
          </p:cNvPr>
          <p:cNvPicPr>
            <a:picLocks noChangeAspect="1"/>
          </p:cNvPicPr>
          <p:nvPr/>
        </p:nvPicPr>
        <p:blipFill>
          <a:blip r:embed="rId2"/>
          <a:stretch>
            <a:fillRect/>
          </a:stretch>
        </p:blipFill>
        <p:spPr>
          <a:xfrm>
            <a:off x="674459" y="1979939"/>
            <a:ext cx="2450123" cy="3436222"/>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79E8F3C3-171D-7BFE-3F06-C758D28769A0}"/>
              </a:ext>
            </a:extLst>
          </p:cNvPr>
          <p:cNvSpPr txBox="1"/>
          <p:nvPr/>
        </p:nvSpPr>
        <p:spPr>
          <a:xfrm>
            <a:off x="762384" y="5539024"/>
            <a:ext cx="2450123"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Completed Profile</a:t>
            </a:r>
          </a:p>
        </p:txBody>
      </p:sp>
      <p:pic>
        <p:nvPicPr>
          <p:cNvPr id="7" name="Picture 6">
            <a:extLst>
              <a:ext uri="{FF2B5EF4-FFF2-40B4-BE49-F238E27FC236}">
                <a16:creationId xmlns:a16="http://schemas.microsoft.com/office/drawing/2014/main" id="{9165C2F2-8A6E-F23D-9995-C5B3F1C05100}"/>
              </a:ext>
            </a:extLst>
          </p:cNvPr>
          <p:cNvPicPr>
            <a:picLocks noChangeAspect="1"/>
          </p:cNvPicPr>
          <p:nvPr/>
        </p:nvPicPr>
        <p:blipFill>
          <a:blip r:embed="rId3"/>
          <a:stretch>
            <a:fillRect/>
          </a:stretch>
        </p:blipFill>
        <p:spPr>
          <a:xfrm>
            <a:off x="4747589" y="1898443"/>
            <a:ext cx="2495846" cy="3517718"/>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BBBA665B-EC62-8E4C-CD31-A27ADDAA5B62}"/>
              </a:ext>
            </a:extLst>
          </p:cNvPr>
          <p:cNvPicPr>
            <a:picLocks noChangeAspect="1"/>
          </p:cNvPicPr>
          <p:nvPr/>
        </p:nvPicPr>
        <p:blipFill>
          <a:blip r:embed="rId4"/>
          <a:stretch>
            <a:fillRect/>
          </a:stretch>
        </p:blipFill>
        <p:spPr>
          <a:xfrm>
            <a:off x="8689401" y="1898442"/>
            <a:ext cx="2497455" cy="35177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206507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Collaborate</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79D041C-F45D-4A9D-38A9-89FA0DAC9ABF}"/>
              </a:ext>
            </a:extLst>
          </p:cNvPr>
          <p:cNvSpPr txBox="1"/>
          <p:nvPr/>
        </p:nvSpPr>
        <p:spPr>
          <a:xfrm>
            <a:off x="4107080" y="1703419"/>
            <a:ext cx="7369811" cy="2031325"/>
          </a:xfrm>
          <a:prstGeom prst="rect">
            <a:avLst/>
          </a:prstGeom>
          <a:noFill/>
        </p:spPr>
        <p:txBody>
          <a:bodyPr wrap="square" rtlCol="0">
            <a:spAutoFit/>
          </a:bodyP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Collaborate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involves careful listening. School and home may have different priorities. Actions for each party should be to support the needs identified. Sometimes it might not be what you think. What other professionals are involved? Could those recommendations be included?</a:t>
            </a:r>
          </a:p>
        </p:txBody>
      </p:sp>
      <p:pic>
        <p:nvPicPr>
          <p:cNvPr id="8" name="Picture 7" descr="A cartoon face with eyes and mouth&#10;&#10;Description automatically generated">
            <a:extLst>
              <a:ext uri="{FF2B5EF4-FFF2-40B4-BE49-F238E27FC236}">
                <a16:creationId xmlns:a16="http://schemas.microsoft.com/office/drawing/2014/main" id="{8F667250-53FA-90FA-2969-19867E7709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429000"/>
            <a:ext cx="3082560" cy="3013548"/>
          </a:xfrm>
          <a:prstGeom prst="rect">
            <a:avLst/>
          </a:prstGeom>
        </p:spPr>
      </p:pic>
    </p:spTree>
    <p:extLst>
      <p:ext uri="{BB962C8B-B14F-4D97-AF65-F5344CB8AC3E}">
        <p14:creationId xmlns:p14="http://schemas.microsoft.com/office/powerpoint/2010/main" val="192938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FBA51B-E6C2-7D2F-F0DE-A58D7572A7F8}"/>
              </a:ext>
            </a:extLst>
          </p:cNvPr>
          <p:cNvSpPr>
            <a:spLocks noGrp="1"/>
          </p:cNvSpPr>
          <p:nvPr>
            <p:ph type="body" idx="1"/>
          </p:nvPr>
        </p:nvSpPr>
        <p:spPr>
          <a:xfrm>
            <a:off x="527538" y="1418493"/>
            <a:ext cx="8686800" cy="4853354"/>
          </a:xfrm>
        </p:spPr>
        <p:txBody>
          <a:bodyPr>
            <a:normAutofit/>
          </a:bodyPr>
          <a:lstStyle/>
          <a:p>
            <a:pPr marL="285750" indent="-285750">
              <a:buFont typeface="Arial" panose="020B0604020202020204" pitchFamily="34" charset="0"/>
              <a:buChar char="•"/>
            </a:pPr>
            <a:r>
              <a:rPr lang="en-GB" dirty="0">
                <a:latin typeface="Arial" panose="020B0604020202020204" pitchFamily="34" charset="0"/>
              </a:rPr>
              <a:t>Understand why a Needs Led Approach to supporting children and young people is important</a:t>
            </a:r>
          </a:p>
          <a:p>
            <a:r>
              <a:rPr lang="en-GB" b="1" dirty="0">
                <a:latin typeface="Arial" panose="020B0604020202020204" pitchFamily="34" charset="0"/>
              </a:rPr>
              <a:t>Identifying and Understanding Needs</a:t>
            </a:r>
          </a:p>
          <a:p>
            <a:pPr marL="285750" indent="-285750">
              <a:buFont typeface="Arial" panose="020B0604020202020204" pitchFamily="34" charset="0"/>
              <a:buChar char="•"/>
            </a:pPr>
            <a:r>
              <a:rPr lang="en-GB" dirty="0">
                <a:latin typeface="Arial" panose="020B0604020202020204" pitchFamily="34" charset="0"/>
              </a:rPr>
              <a:t>Understand how to identify needs which may be associated with neurodivergence</a:t>
            </a:r>
          </a:p>
          <a:p>
            <a:pPr marL="285750" indent="-285750">
              <a:buFont typeface="Arial" panose="020B0604020202020204" pitchFamily="34" charset="0"/>
              <a:buChar char="•"/>
            </a:pPr>
            <a:r>
              <a:rPr lang="en-GB" dirty="0">
                <a:latin typeface="Arial" panose="020B0604020202020204" pitchFamily="34" charset="0"/>
              </a:rPr>
              <a:t>Understand more about the nine different neurodevelopmental areas</a:t>
            </a:r>
          </a:p>
          <a:p>
            <a:pPr marL="285750" indent="-285750">
              <a:buFont typeface="Arial" panose="020B0604020202020204" pitchFamily="34" charset="0"/>
              <a:buChar char="•"/>
            </a:pPr>
            <a:r>
              <a:rPr lang="en-GB" dirty="0">
                <a:latin typeface="Arial" panose="020B0604020202020204" pitchFamily="34" charset="0"/>
              </a:rPr>
              <a:t>Understand how to use the observation tables to gain information about a child’s neurodevelopmental profile</a:t>
            </a:r>
          </a:p>
          <a:p>
            <a:pPr marL="285750" indent="-285750">
              <a:buFont typeface="Arial" panose="020B0604020202020204" pitchFamily="34" charset="0"/>
              <a:buChar char="•"/>
            </a:pPr>
            <a:r>
              <a:rPr lang="en-GB" dirty="0">
                <a:latin typeface="Arial" panose="020B0604020202020204" pitchFamily="34" charset="0"/>
              </a:rPr>
              <a:t>Understand how to represent strengths and needs on the strengths and needs sliders</a:t>
            </a:r>
          </a:p>
          <a:p>
            <a:pPr marL="285750" indent="-285750">
              <a:buFont typeface="Arial" panose="020B0604020202020204" pitchFamily="34" charset="0"/>
              <a:buChar char="•"/>
            </a:pPr>
            <a:r>
              <a:rPr lang="en-GB" dirty="0">
                <a:latin typeface="Arial" panose="020B0604020202020204" pitchFamily="34" charset="0"/>
              </a:rPr>
              <a:t>Be able to complete a Needs Led Profile collaboratively </a:t>
            </a:r>
          </a:p>
          <a:p>
            <a:r>
              <a:rPr lang="en-GB" b="1" dirty="0">
                <a:latin typeface="Arial" panose="020B0604020202020204" pitchFamily="34" charset="0"/>
              </a:rPr>
              <a:t>Supporting Needs</a:t>
            </a:r>
          </a:p>
          <a:p>
            <a:pPr marL="285750" indent="-285750">
              <a:buFont typeface="Arial" panose="020B0604020202020204" pitchFamily="34" charset="0"/>
              <a:buChar char="•"/>
            </a:pPr>
            <a:r>
              <a:rPr lang="en-GB" dirty="0">
                <a:latin typeface="Arial" panose="020B0604020202020204" pitchFamily="34" charset="0"/>
              </a:rPr>
              <a:t>Be able to use a Needs Led Profile to create an Action Plan</a:t>
            </a:r>
          </a:p>
          <a:p>
            <a:pPr marL="285750" indent="-285750">
              <a:buFont typeface="Arial" panose="020B0604020202020204" pitchFamily="34" charset="0"/>
              <a:buChar char="•"/>
            </a:pPr>
            <a:r>
              <a:rPr lang="en-GB" dirty="0">
                <a:latin typeface="Arial" panose="020B0604020202020204" pitchFamily="34" charset="0"/>
              </a:rPr>
              <a:t>Working with parents/ carers to empower and support</a:t>
            </a:r>
          </a:p>
          <a:p>
            <a:r>
              <a:rPr lang="en-GB" b="1" dirty="0">
                <a:latin typeface="Arial" panose="020B0604020202020204" pitchFamily="34" charset="0"/>
              </a:rPr>
              <a:t>Working with the Neurodevelopmental Pathway</a:t>
            </a:r>
          </a:p>
          <a:p>
            <a:pPr marL="285750" indent="-285750">
              <a:buFont typeface="Arial" panose="020B0604020202020204" pitchFamily="34" charset="0"/>
              <a:buChar char="•"/>
            </a:pPr>
            <a:r>
              <a:rPr lang="en-GB" dirty="0">
                <a:latin typeface="Arial" panose="020B0604020202020204" pitchFamily="34" charset="0"/>
              </a:rPr>
              <a:t>Know how to access advice and support from the Neurodevelopmental Pathway about identifying and supporting needs </a:t>
            </a:r>
          </a:p>
          <a:p>
            <a:pPr marL="285750" indent="-285750">
              <a:buFont typeface="Arial" panose="020B0604020202020204" pitchFamily="34" charset="0"/>
              <a:buChar char="•"/>
            </a:pPr>
            <a:endParaRPr lang="en-GB" dirty="0"/>
          </a:p>
        </p:txBody>
      </p:sp>
      <p:sp>
        <p:nvSpPr>
          <p:cNvPr id="3" name="Title 2">
            <a:extLst>
              <a:ext uri="{FF2B5EF4-FFF2-40B4-BE49-F238E27FC236}">
                <a16:creationId xmlns:a16="http://schemas.microsoft.com/office/drawing/2014/main" id="{ADBFDB09-DEFE-93AD-27B3-A8B130B9555D}"/>
              </a:ext>
            </a:extLst>
          </p:cNvPr>
          <p:cNvSpPr>
            <a:spLocks noGrp="1"/>
          </p:cNvSpPr>
          <p:nvPr>
            <p:ph type="title"/>
          </p:nvPr>
        </p:nvSpPr>
        <p:spPr/>
        <p:txBody>
          <a:bodyPr/>
          <a:lstStyle/>
          <a:p>
            <a:r>
              <a:rPr lang="en-GB" dirty="0"/>
              <a:t>Aims</a:t>
            </a:r>
          </a:p>
        </p:txBody>
      </p:sp>
      <p:pic>
        <p:nvPicPr>
          <p:cNvPr id="5" name="Picture 4">
            <a:extLst>
              <a:ext uri="{FF2B5EF4-FFF2-40B4-BE49-F238E27FC236}">
                <a16:creationId xmlns:a16="http://schemas.microsoft.com/office/drawing/2014/main" id="{9876C057-61E3-550F-9AAE-6D5B40609543}"/>
              </a:ext>
            </a:extLst>
          </p:cNvPr>
          <p:cNvPicPr>
            <a:picLocks noChangeAspect="1"/>
          </p:cNvPicPr>
          <p:nvPr/>
        </p:nvPicPr>
        <p:blipFill>
          <a:blip r:embed="rId3"/>
          <a:stretch>
            <a:fillRect/>
          </a:stretch>
        </p:blipFill>
        <p:spPr>
          <a:xfrm>
            <a:off x="9730495" y="1244924"/>
            <a:ext cx="1623305" cy="1568615"/>
          </a:xfrm>
          <a:prstGeom prst="rect">
            <a:avLst/>
          </a:prstGeom>
        </p:spPr>
      </p:pic>
      <p:pic>
        <p:nvPicPr>
          <p:cNvPr id="7" name="Picture 6" descr="A hand with a drop of water&#10;&#10;Description automatically generated">
            <a:extLst>
              <a:ext uri="{FF2B5EF4-FFF2-40B4-BE49-F238E27FC236}">
                <a16:creationId xmlns:a16="http://schemas.microsoft.com/office/drawing/2014/main" id="{9FA8A645-0BBB-265C-8EE0-35ADEE0AA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0495" y="3069528"/>
            <a:ext cx="1257143" cy="1247619"/>
          </a:xfrm>
          <a:prstGeom prst="rect">
            <a:avLst/>
          </a:prstGeom>
        </p:spPr>
      </p:pic>
      <p:pic>
        <p:nvPicPr>
          <p:cNvPr id="8" name="Picture 7">
            <a:extLst>
              <a:ext uri="{FF2B5EF4-FFF2-40B4-BE49-F238E27FC236}">
                <a16:creationId xmlns:a16="http://schemas.microsoft.com/office/drawing/2014/main" id="{95563567-C740-93AC-ABA4-CEA22F9AC280}"/>
              </a:ext>
            </a:extLst>
          </p:cNvPr>
          <p:cNvPicPr>
            <a:picLocks noChangeAspect="1"/>
          </p:cNvPicPr>
          <p:nvPr/>
        </p:nvPicPr>
        <p:blipFill>
          <a:blip r:embed="rId5"/>
          <a:stretch>
            <a:fillRect/>
          </a:stretch>
        </p:blipFill>
        <p:spPr>
          <a:xfrm>
            <a:off x="9730495" y="4989266"/>
            <a:ext cx="1152691" cy="1247619"/>
          </a:xfrm>
          <a:prstGeom prst="rect">
            <a:avLst/>
          </a:prstGeom>
        </p:spPr>
      </p:pic>
    </p:spTree>
    <p:extLst>
      <p:ext uri="{BB962C8B-B14F-4D97-AF65-F5344CB8AC3E}">
        <p14:creationId xmlns:p14="http://schemas.microsoft.com/office/powerpoint/2010/main" val="40890775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Empower</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79D041C-F45D-4A9D-38A9-89FA0DAC9ABF}"/>
              </a:ext>
            </a:extLst>
          </p:cNvPr>
          <p:cNvSpPr txBox="1"/>
          <p:nvPr/>
        </p:nvSpPr>
        <p:spPr>
          <a:xfrm>
            <a:off x="4107080" y="1703419"/>
            <a:ext cx="7369811" cy="1200329"/>
          </a:xfrm>
          <a:prstGeom prst="rect">
            <a:avLst/>
          </a:prstGeom>
          <a:noFill/>
        </p:spPr>
        <p:txBody>
          <a:bodyPr wrap="square" rtlCol="0">
            <a:spAutoFit/>
          </a:bodyP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Empower</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Parents and young people are experts by experience. They may have experience to share of what works. Build on this. </a:t>
            </a:r>
          </a:p>
        </p:txBody>
      </p:sp>
      <p:pic>
        <p:nvPicPr>
          <p:cNvPr id="9" name="Picture 8" descr="A white circle in the sky&#10;&#10;Description automatically generated">
            <a:extLst>
              <a:ext uri="{FF2B5EF4-FFF2-40B4-BE49-F238E27FC236}">
                <a16:creationId xmlns:a16="http://schemas.microsoft.com/office/drawing/2014/main" id="{008C01B6-67B3-3AE5-81DC-BE3C142B9D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4820" y="3281604"/>
            <a:ext cx="2782038" cy="2760962"/>
          </a:xfrm>
          <a:prstGeom prst="rect">
            <a:avLst/>
          </a:prstGeom>
        </p:spPr>
      </p:pic>
    </p:spTree>
    <p:extLst>
      <p:ext uri="{BB962C8B-B14F-4D97-AF65-F5344CB8AC3E}">
        <p14:creationId xmlns:p14="http://schemas.microsoft.com/office/powerpoint/2010/main" val="26623057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Communicate</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79D041C-F45D-4A9D-38A9-89FA0DAC9ABF}"/>
              </a:ext>
            </a:extLst>
          </p:cNvPr>
          <p:cNvSpPr txBox="1"/>
          <p:nvPr/>
        </p:nvSpPr>
        <p:spPr>
          <a:xfrm>
            <a:off x="4060187" y="1484270"/>
            <a:ext cx="7369811" cy="1754326"/>
          </a:xfrm>
          <a:prstGeom prst="rect">
            <a:avLst/>
          </a:prstGeom>
          <a:noFill/>
        </p:spPr>
        <p:txBody>
          <a:bodyPr wrap="square" rtlCol="0">
            <a:spAutoFit/>
          </a:bodyP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Communicate</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Many parents have told us they don’t know what happens in school and they don’t realise all the support that is embedded into quality first teaching. It can be reassuring to hear what is already happening and how this is helping. </a:t>
            </a:r>
          </a:p>
        </p:txBody>
      </p:sp>
      <p:pic>
        <p:nvPicPr>
          <p:cNvPr id="5" name="Picture 4" descr="A group of people with white speech bubbles&#10;&#10;Description automatically generated">
            <a:extLst>
              <a:ext uri="{FF2B5EF4-FFF2-40B4-BE49-F238E27FC236}">
                <a16:creationId xmlns:a16="http://schemas.microsoft.com/office/drawing/2014/main" id="{23A173A4-2782-139C-F8E0-4808DBE0DA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1557" y="3619405"/>
            <a:ext cx="2778657" cy="2736872"/>
          </a:xfrm>
          <a:prstGeom prst="rect">
            <a:avLst/>
          </a:prstGeom>
        </p:spPr>
      </p:pic>
    </p:spTree>
    <p:extLst>
      <p:ext uri="{BB962C8B-B14F-4D97-AF65-F5344CB8AC3E}">
        <p14:creationId xmlns:p14="http://schemas.microsoft.com/office/powerpoint/2010/main" val="27142711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Identify Opportunities</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79D041C-F45D-4A9D-38A9-89FA0DAC9ABF}"/>
              </a:ext>
            </a:extLst>
          </p:cNvPr>
          <p:cNvSpPr txBox="1"/>
          <p:nvPr/>
        </p:nvSpPr>
        <p:spPr>
          <a:xfrm>
            <a:off x="4142250" y="1740499"/>
            <a:ext cx="7369811"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a:latin typeface="Arial" panose="020B0604020202020204" pitchFamily="34" charset="0"/>
                <a:cs typeface="Arial" panose="020B0604020202020204" pitchFamily="34" charset="0"/>
              </a:rPr>
              <a:t>Identify Opportunities for School</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Think of the parasol analogy. This is an opportunity to identify actions which are likely to make the class or school approach more </a:t>
            </a:r>
            <a:r>
              <a:rPr lang="en-GB" dirty="0" err="1">
                <a:latin typeface="Arial" panose="020B0604020202020204" pitchFamily="34" charset="0"/>
                <a:cs typeface="Arial" panose="020B0604020202020204" pitchFamily="34" charset="0"/>
              </a:rPr>
              <a:t>neuroaffirmative</a:t>
            </a:r>
            <a:r>
              <a:rPr lang="en-GB" dirty="0">
                <a:latin typeface="Arial" panose="020B0604020202020204" pitchFamily="34" charset="0"/>
                <a:cs typeface="Arial" panose="020B0604020202020204" pitchFamily="34" charset="0"/>
              </a:rPr>
              <a:t>. There may be some specific adaptions as well.</a:t>
            </a:r>
          </a:p>
        </p:txBody>
      </p:sp>
      <p:pic>
        <p:nvPicPr>
          <p:cNvPr id="5" name="Picture 4" descr="A yellow and red umbrella&#10;&#10;Description automatically generated">
            <a:extLst>
              <a:ext uri="{FF2B5EF4-FFF2-40B4-BE49-F238E27FC236}">
                <a16:creationId xmlns:a16="http://schemas.microsoft.com/office/drawing/2014/main" id="{8E7BEE28-AC63-8565-3EDB-4939C1A03F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77066" y="3429000"/>
            <a:ext cx="2520750" cy="2539701"/>
          </a:xfrm>
          <a:prstGeom prst="rect">
            <a:avLst/>
          </a:prstGeom>
        </p:spPr>
      </p:pic>
    </p:spTree>
    <p:extLst>
      <p:ext uri="{BB962C8B-B14F-4D97-AF65-F5344CB8AC3E}">
        <p14:creationId xmlns:p14="http://schemas.microsoft.com/office/powerpoint/2010/main" val="26207438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Be Realistic</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6" name="TextBox 5">
            <a:extLst>
              <a:ext uri="{FF2B5EF4-FFF2-40B4-BE49-F238E27FC236}">
                <a16:creationId xmlns:a16="http://schemas.microsoft.com/office/drawing/2014/main" id="{C79D041C-F45D-4A9D-38A9-89FA0DAC9ABF}"/>
              </a:ext>
            </a:extLst>
          </p:cNvPr>
          <p:cNvSpPr txBox="1"/>
          <p:nvPr/>
        </p:nvSpPr>
        <p:spPr>
          <a:xfrm>
            <a:off x="4681513" y="1484270"/>
            <a:ext cx="6748487" cy="3139321"/>
          </a:xfrm>
          <a:prstGeom prst="rect">
            <a:avLst/>
          </a:prstGeom>
          <a:noFill/>
        </p:spPr>
        <p:txBody>
          <a:bodyPr wrap="square" rtlCol="0">
            <a:spAutoFit/>
          </a:bodyPr>
          <a:lstStyle/>
          <a:p>
            <a:pPr marL="283464" indent="-283464" algn="l" rtl="0" eaLnBrk="1" latinLnBrk="0" hangingPunct="1">
              <a:spcBef>
                <a:spcPts val="0"/>
              </a:spcBef>
              <a:spcAft>
                <a:spcPts val="0"/>
              </a:spcAft>
              <a:buClrTx/>
              <a:buSzPts val="1800"/>
              <a:buFont typeface="Arial" panose="020B0604020202020204" pitchFamily="34" charset="0"/>
              <a:buChar char="•"/>
            </a:pPr>
            <a:r>
              <a:rPr lang="en-GB" sz="1800" b="1" kern="1200" dirty="0">
                <a:solidFill>
                  <a:srgbClr val="3C3C3B"/>
                </a:solidFill>
                <a:effectLst/>
                <a:latin typeface="Arial" panose="020B0604020202020204" pitchFamily="34" charset="0"/>
                <a:ea typeface="+mn-ea"/>
                <a:cs typeface="Arial" panose="020B0604020202020204" pitchFamily="34" charset="0"/>
              </a:rPr>
              <a:t>Be Realistic</a:t>
            </a:r>
          </a:p>
          <a:p>
            <a:pPr algn="l" rtl="0" eaLnBrk="1" latinLnBrk="0" hangingPunct="1">
              <a:spcBef>
                <a:spcPts val="0"/>
              </a:spcBef>
              <a:spcAft>
                <a:spcPts val="0"/>
              </a:spcAft>
              <a:buClrTx/>
              <a:buSzPts val="1800"/>
            </a:pPr>
            <a:endParaRPr lang="en-GB" b="1" dirty="0">
              <a:solidFill>
                <a:srgbClr val="3C3C3B"/>
              </a:solidFill>
              <a:latin typeface="Arial" panose="020B0604020202020204" pitchFamily="34" charset="0"/>
              <a:cs typeface="Arial" panose="020B0604020202020204" pitchFamily="34" charset="0"/>
            </a:endParaRPr>
          </a:p>
          <a:p>
            <a:pPr algn="l" rtl="0" eaLnBrk="1" latinLnBrk="0" hangingPunct="1">
              <a:spcBef>
                <a:spcPts val="0"/>
              </a:spcBef>
              <a:spcAft>
                <a:spcPts val="0"/>
              </a:spcAft>
              <a:buClrTx/>
              <a:buSzPts val="1800"/>
            </a:pPr>
            <a:r>
              <a:rPr lang="en-GB" sz="1800" kern="1200" dirty="0">
                <a:solidFill>
                  <a:srgbClr val="3C3C3B"/>
                </a:solidFill>
                <a:effectLst/>
                <a:latin typeface="Arial" panose="020B0604020202020204" pitchFamily="34" charset="0"/>
                <a:ea typeface="+mn-ea"/>
                <a:cs typeface="Arial" panose="020B0604020202020204" pitchFamily="34" charset="0"/>
              </a:rPr>
              <a:t>Parent carers have told us they feel overwhelmed with signposting. Pick one or two places to look for support for the areas which are having the most impact. </a:t>
            </a:r>
          </a:p>
          <a:p>
            <a:pPr algn="l" rtl="0" eaLnBrk="1" latinLnBrk="0" hangingPunct="1">
              <a:spcBef>
                <a:spcPts val="0"/>
              </a:spcBef>
              <a:spcAft>
                <a:spcPts val="0"/>
              </a:spcAft>
              <a:buClrTx/>
              <a:buSzPts val="1800"/>
            </a:pPr>
            <a:endParaRPr lang="en-GB" dirty="0">
              <a:solidFill>
                <a:srgbClr val="3C3C3B"/>
              </a:solidFill>
              <a:latin typeface="Arial" panose="020B0604020202020204" pitchFamily="34" charset="0"/>
              <a:cs typeface="Arial" panose="020B0604020202020204" pitchFamily="34" charset="0"/>
            </a:endParaRPr>
          </a:p>
          <a:p>
            <a:pPr algn="l" rtl="0" eaLnBrk="1" latinLnBrk="0" hangingPunct="1">
              <a:spcBef>
                <a:spcPts val="0"/>
              </a:spcBef>
              <a:spcAft>
                <a:spcPts val="0"/>
              </a:spcAft>
              <a:buClrTx/>
              <a:buSzPts val="1800"/>
            </a:pPr>
            <a:r>
              <a:rPr lang="en-GB" sz="1800" kern="1200" dirty="0">
                <a:solidFill>
                  <a:srgbClr val="3C3C3B"/>
                </a:solidFill>
                <a:effectLst/>
                <a:latin typeface="Arial" panose="020B0604020202020204" pitchFamily="34" charset="0"/>
                <a:ea typeface="+mn-ea"/>
                <a:cs typeface="Arial" panose="020B0604020202020204" pitchFamily="34" charset="0"/>
              </a:rPr>
              <a:t>Add what is helping in school already- you don’t need to reinvent the wheel.</a:t>
            </a:r>
          </a:p>
          <a:p>
            <a:pPr algn="l" rtl="0" eaLnBrk="1" latinLnBrk="0" hangingPunct="1">
              <a:spcBef>
                <a:spcPts val="0"/>
              </a:spcBef>
              <a:spcAft>
                <a:spcPts val="0"/>
              </a:spcAft>
              <a:buClrTx/>
              <a:buSzPts val="1800"/>
            </a:pPr>
            <a:endParaRPr lang="en-GB" dirty="0">
              <a:solidFill>
                <a:srgbClr val="3C3C3B"/>
              </a:solidFill>
              <a:latin typeface="Arial" panose="020B0604020202020204" pitchFamily="34" charset="0"/>
              <a:cs typeface="Arial" panose="020B0604020202020204" pitchFamily="34" charset="0"/>
            </a:endParaRPr>
          </a:p>
          <a:p>
            <a:pPr algn="l" rtl="0" eaLnBrk="1" latinLnBrk="0" hangingPunct="1">
              <a:spcBef>
                <a:spcPts val="0"/>
              </a:spcBef>
              <a:spcAft>
                <a:spcPts val="0"/>
              </a:spcAft>
              <a:buClrTx/>
              <a:buSzPts val="1800"/>
            </a:pPr>
            <a:r>
              <a:rPr lang="en-GB" sz="1800" dirty="0">
                <a:solidFill>
                  <a:srgbClr val="3C3C3B"/>
                </a:solidFill>
                <a:effectLst/>
                <a:latin typeface="Arial" panose="020B0604020202020204" pitchFamily="34" charset="0"/>
                <a:cs typeface="Arial" panose="020B0604020202020204" pitchFamily="34" charset="0"/>
              </a:rPr>
              <a:t>Additional ideas can be added at the next review.</a:t>
            </a:r>
          </a:p>
          <a:p>
            <a:pPr algn="l" rtl="0" eaLnBrk="1" latinLnBrk="0" hangingPunct="1">
              <a:spcBef>
                <a:spcPts val="0"/>
              </a:spcBef>
              <a:spcAft>
                <a:spcPts val="0"/>
              </a:spcAft>
              <a:buClrTx/>
              <a:buSzPts val="1800"/>
            </a:pPr>
            <a:endParaRPr lang="en-GB" dirty="0">
              <a:solidFill>
                <a:srgbClr val="3C3C3B"/>
              </a:solidFill>
              <a:latin typeface="Arial" panose="020B0604020202020204" pitchFamily="34" charset="0"/>
              <a:cs typeface="Arial" panose="020B0604020202020204" pitchFamily="34" charset="0"/>
            </a:endParaRPr>
          </a:p>
        </p:txBody>
      </p:sp>
      <p:pic>
        <p:nvPicPr>
          <p:cNvPr id="9" name="Picture 8" descr="A gold trophy on a black background&#10;&#10;Description automatically generated">
            <a:extLst>
              <a:ext uri="{FF2B5EF4-FFF2-40B4-BE49-F238E27FC236}">
                <a16:creationId xmlns:a16="http://schemas.microsoft.com/office/drawing/2014/main" id="{EA9A7EFE-4451-8402-9313-14F26A49BF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3889" y="4451888"/>
            <a:ext cx="1988449" cy="2003513"/>
          </a:xfrm>
          <a:prstGeom prst="rect">
            <a:avLst/>
          </a:prstGeom>
        </p:spPr>
      </p:pic>
    </p:spTree>
    <p:extLst>
      <p:ext uri="{BB962C8B-B14F-4D97-AF65-F5344CB8AC3E}">
        <p14:creationId xmlns:p14="http://schemas.microsoft.com/office/powerpoint/2010/main" val="21047423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EFD5F7-FA7C-E475-A538-B9E0CF867939}"/>
              </a:ext>
            </a:extLst>
          </p:cNvPr>
          <p:cNvSpPr>
            <a:spLocks noGrp="1"/>
          </p:cNvSpPr>
          <p:nvPr>
            <p:ph type="title"/>
          </p:nvPr>
        </p:nvSpPr>
        <p:spPr>
          <a:xfrm>
            <a:off x="205154" y="0"/>
            <a:ext cx="9311640" cy="1325563"/>
          </a:xfrm>
        </p:spPr>
        <p:txBody>
          <a:bodyPr/>
          <a:lstStyle/>
          <a:p>
            <a:r>
              <a:rPr lang="en-GB" dirty="0"/>
              <a:t>Key Principles- Ask for Help</a:t>
            </a:r>
          </a:p>
        </p:txBody>
      </p:sp>
      <p:pic>
        <p:nvPicPr>
          <p:cNvPr id="4" name="Picture 3">
            <a:extLst>
              <a:ext uri="{FF2B5EF4-FFF2-40B4-BE49-F238E27FC236}">
                <a16:creationId xmlns:a16="http://schemas.microsoft.com/office/drawing/2014/main" id="{E7070058-A0A8-80AD-68F6-389279573547}"/>
              </a:ext>
            </a:extLst>
          </p:cNvPr>
          <p:cNvPicPr>
            <a:picLocks noChangeAspect="1"/>
          </p:cNvPicPr>
          <p:nvPr/>
        </p:nvPicPr>
        <p:blipFill>
          <a:blip r:embed="rId3"/>
          <a:stretch>
            <a:fillRect/>
          </a:stretch>
        </p:blipFill>
        <p:spPr>
          <a:xfrm>
            <a:off x="349104" y="1484270"/>
            <a:ext cx="3180560" cy="4482776"/>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9013CF5C-763A-B1AD-17CD-47A4BFE5D625}"/>
              </a:ext>
            </a:extLst>
          </p:cNvPr>
          <p:cNvSpPr txBox="1"/>
          <p:nvPr/>
        </p:nvSpPr>
        <p:spPr>
          <a:xfrm>
            <a:off x="3892062" y="1484270"/>
            <a:ext cx="7950833" cy="3970318"/>
          </a:xfrm>
          <a:prstGeom prst="rect">
            <a:avLst/>
          </a:prstGeom>
          <a:noFill/>
        </p:spPr>
        <p:txBody>
          <a:bodyPr wrap="square">
            <a:spAutoFit/>
          </a:bodyPr>
          <a:lstStyle/>
          <a:p>
            <a:pPr marL="285750" indent="-285750" algn="l" rtl="0" eaLnBrk="1" latinLnBrk="0" hangingPunct="1">
              <a:spcBef>
                <a:spcPts val="0"/>
              </a:spcBef>
              <a:spcAft>
                <a:spcPts val="0"/>
              </a:spcAft>
              <a:buFont typeface="Arial" panose="020B0604020202020204" pitchFamily="34" charset="0"/>
              <a:buChar char="•"/>
            </a:pPr>
            <a:r>
              <a:rPr lang="en-GB" sz="1800" b="1" kern="1200" dirty="0">
                <a:solidFill>
                  <a:srgbClr val="3C3C3B"/>
                </a:solidFill>
                <a:effectLst/>
                <a:latin typeface="Arial" panose="020B0604020202020204" pitchFamily="34" charset="0"/>
                <a:ea typeface="+mn-ea"/>
                <a:cs typeface="Arial" panose="020B0604020202020204" pitchFamily="34" charset="0"/>
              </a:rPr>
              <a:t>Ask for Help</a:t>
            </a:r>
            <a:endParaRPr lang="en-GB" b="1" dirty="0">
              <a:solidFill>
                <a:srgbClr val="3C3C3B"/>
              </a:solidFill>
              <a:latin typeface="Arial" panose="020B0604020202020204" pitchFamily="34" charset="0"/>
              <a:cs typeface="Arial" panose="020B0604020202020204" pitchFamily="34" charset="0"/>
            </a:endParaRPr>
          </a:p>
          <a:p>
            <a:pPr marL="283464" indent="-283464" algn="l" rtl="0" eaLnBrk="1" latinLnBrk="0" hangingPunct="1">
              <a:spcBef>
                <a:spcPts val="0"/>
              </a:spcBef>
              <a:spcAft>
                <a:spcPts val="0"/>
              </a:spcAft>
            </a:pPr>
            <a:endParaRPr lang="en-GB" sz="1800" b="1" kern="1200" dirty="0">
              <a:solidFill>
                <a:srgbClr val="3C3C3B"/>
              </a:solidFill>
              <a:effectLst/>
              <a:latin typeface="Arial" panose="020B0604020202020204" pitchFamily="34" charset="0"/>
              <a:ea typeface="+mn-ea"/>
              <a:cs typeface="Arial" panose="020B0604020202020204" pitchFamily="34" charset="0"/>
            </a:endParaRPr>
          </a:p>
          <a:p>
            <a:pPr marL="283464" rtl="0" eaLnBrk="1" latinLnBrk="0" hangingPunct="1">
              <a:spcBef>
                <a:spcPts val="0"/>
              </a:spcBef>
              <a:spcAft>
                <a:spcPts val="0"/>
              </a:spcAft>
            </a:pPr>
            <a:r>
              <a:rPr lang="en-GB" sz="1800" kern="1200" dirty="0">
                <a:solidFill>
                  <a:srgbClr val="3C3C3B"/>
                </a:solidFill>
                <a:effectLst/>
                <a:latin typeface="Arial" panose="020B0604020202020204" pitchFamily="34" charset="0"/>
                <a:ea typeface="+mn-ea"/>
                <a:cs typeface="Arial" panose="020B0604020202020204" pitchFamily="34" charset="0"/>
              </a:rPr>
              <a:t>Consider the different organisations listed in the Resource Pack for ideas for each profile area</a:t>
            </a:r>
          </a:p>
          <a:p>
            <a:pPr marL="283464" rtl="0" eaLnBrk="1" latinLnBrk="0" hangingPunct="1">
              <a:spcBef>
                <a:spcPts val="0"/>
              </a:spcBef>
              <a:spcAft>
                <a:spcPts val="0"/>
              </a:spcAft>
            </a:pPr>
            <a:endParaRPr lang="en-GB" sz="1800" kern="1200" dirty="0">
              <a:solidFill>
                <a:srgbClr val="3C3C3B"/>
              </a:solidFill>
              <a:effectLst/>
              <a:latin typeface="Arial" panose="020B0604020202020204" pitchFamily="34" charset="0"/>
              <a:ea typeface="+mn-ea"/>
              <a:cs typeface="Arial" panose="020B0604020202020204" pitchFamily="34" charset="0"/>
            </a:endParaRPr>
          </a:p>
          <a:p>
            <a:pPr marL="283464" rtl="0" eaLnBrk="1" latinLnBrk="0" hangingPunct="1">
              <a:spcBef>
                <a:spcPts val="0"/>
              </a:spcBef>
              <a:spcAft>
                <a:spcPts val="0"/>
              </a:spcAft>
            </a:pPr>
            <a:r>
              <a:rPr lang="en-GB" dirty="0">
                <a:solidFill>
                  <a:srgbClr val="3C3C3B"/>
                </a:solidFill>
                <a:latin typeface="Arial" panose="020B0604020202020204" pitchFamily="34" charset="0"/>
                <a:cs typeface="Arial" panose="020B0604020202020204" pitchFamily="34" charset="0"/>
              </a:rPr>
              <a:t>Consider training and resources provided by your Local Authority on Local Offer (</a:t>
            </a:r>
            <a:r>
              <a:rPr lang="en-GB" dirty="0" err="1">
                <a:solidFill>
                  <a:srgbClr val="3C3C3B"/>
                </a:solidFill>
                <a:latin typeface="Arial" panose="020B0604020202020204" pitchFamily="34" charset="0"/>
                <a:cs typeface="Arial" panose="020B0604020202020204" pitchFamily="34" charset="0"/>
              </a:rPr>
              <a:t>Rightchoice</a:t>
            </a:r>
            <a:r>
              <a:rPr lang="en-GB" dirty="0">
                <a:solidFill>
                  <a:srgbClr val="3C3C3B"/>
                </a:solidFill>
                <a:latin typeface="Arial" panose="020B0604020202020204" pitchFamily="34" charset="0"/>
                <a:cs typeface="Arial" panose="020B0604020202020204" pitchFamily="34" charset="0"/>
              </a:rPr>
              <a:t>, Local Offer, Graduated Response)</a:t>
            </a:r>
          </a:p>
          <a:p>
            <a:pPr marL="283464" rtl="0" eaLnBrk="1" latinLnBrk="0" hangingPunct="1">
              <a:spcBef>
                <a:spcPts val="0"/>
              </a:spcBef>
              <a:spcAft>
                <a:spcPts val="0"/>
              </a:spcAft>
            </a:pPr>
            <a:endParaRPr lang="en-GB" dirty="0">
              <a:solidFill>
                <a:srgbClr val="3C3C3B"/>
              </a:solidFill>
              <a:latin typeface="Arial" panose="020B0604020202020204" pitchFamily="34" charset="0"/>
              <a:cs typeface="Arial" panose="020B0604020202020204" pitchFamily="34" charset="0"/>
            </a:endParaRPr>
          </a:p>
          <a:p>
            <a:pPr marL="283464"/>
            <a:r>
              <a:rPr lang="en-GB" dirty="0">
                <a:solidFill>
                  <a:srgbClr val="3C3C3B"/>
                </a:solidFill>
                <a:latin typeface="Arial" panose="020B0604020202020204" pitchFamily="34" charset="0"/>
                <a:cs typeface="Arial" panose="020B0604020202020204" pitchFamily="34" charset="0"/>
              </a:rPr>
              <a:t>Giving parents the ‘Information for Families’ letter will help them to access the parent carer groups to support them and share knowledge and experience. </a:t>
            </a:r>
          </a:p>
          <a:p>
            <a:pPr marL="283464"/>
            <a:endParaRPr lang="en-GB" sz="1800" dirty="0">
              <a:solidFill>
                <a:srgbClr val="3C3C3B"/>
              </a:solidFill>
              <a:effectLst/>
              <a:latin typeface="Arial" panose="020B0604020202020204" pitchFamily="34" charset="0"/>
              <a:cs typeface="Arial" panose="020B0604020202020204" pitchFamily="34" charset="0"/>
            </a:endParaRPr>
          </a:p>
          <a:p>
            <a:pPr marL="283464"/>
            <a:r>
              <a:rPr lang="en-GB" dirty="0">
                <a:solidFill>
                  <a:srgbClr val="3C3C3B"/>
                </a:solidFill>
                <a:latin typeface="Arial" panose="020B0604020202020204" pitchFamily="34" charset="0"/>
                <a:cs typeface="Arial" panose="020B0604020202020204" pitchFamily="34" charset="0"/>
              </a:rPr>
              <a:t>Come to an ND Pathway drop in session to ask for help with Action Planning and learn from others. Email </a:t>
            </a:r>
            <a:r>
              <a:rPr lang="en-GB" sz="1800" b="1"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a:rPr>
              <a:t>nd.pathway@hrgcaregroup.com</a:t>
            </a: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kern="1200" dirty="0">
              <a:solidFill>
                <a:srgbClr val="3C3C3B"/>
              </a:solidFill>
              <a:effectLst/>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14B0AF04-0E73-7C4E-2DDB-AB7141AD319B}"/>
              </a:ext>
            </a:extLst>
          </p:cNvPr>
          <p:cNvPicPr>
            <a:picLocks noChangeAspect="1"/>
          </p:cNvPicPr>
          <p:nvPr/>
        </p:nvPicPr>
        <p:blipFill>
          <a:blip r:embed="rId5"/>
          <a:stretch>
            <a:fillRect/>
          </a:stretch>
        </p:blipFill>
        <p:spPr>
          <a:xfrm>
            <a:off x="7200458" y="5454588"/>
            <a:ext cx="1334039" cy="1322285"/>
          </a:xfrm>
          <a:prstGeom prst="rect">
            <a:avLst/>
          </a:prstGeom>
        </p:spPr>
      </p:pic>
    </p:spTree>
    <p:extLst>
      <p:ext uri="{BB962C8B-B14F-4D97-AF65-F5344CB8AC3E}">
        <p14:creationId xmlns:p14="http://schemas.microsoft.com/office/powerpoint/2010/main" val="6049140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64EC8-23B6-B51E-B77D-848F0D99AC95}"/>
              </a:ext>
            </a:extLst>
          </p:cNvPr>
          <p:cNvSpPr>
            <a:spLocks noGrp="1"/>
          </p:cNvSpPr>
          <p:nvPr>
            <p:ph type="title"/>
          </p:nvPr>
        </p:nvSpPr>
        <p:spPr/>
        <p:txBody>
          <a:bodyPr/>
          <a:lstStyle/>
          <a:p>
            <a:r>
              <a:rPr lang="en-GB" dirty="0"/>
              <a:t>Parent Carer Support	</a:t>
            </a:r>
            <a:br>
              <a:rPr lang="en-GB" dirty="0"/>
            </a:br>
            <a:endParaRPr lang="en-GB" dirty="0"/>
          </a:p>
        </p:txBody>
      </p:sp>
      <p:pic>
        <p:nvPicPr>
          <p:cNvPr id="1027" name="Picture 1">
            <a:extLst>
              <a:ext uri="{FF2B5EF4-FFF2-40B4-BE49-F238E27FC236}">
                <a16:creationId xmlns:a16="http://schemas.microsoft.com/office/drawing/2014/main" id="{C3E45C7C-1AA7-171B-672E-33305768FF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952" y="1690688"/>
            <a:ext cx="227965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EAF93585-1038-0855-A843-7E3774930CEA}"/>
              </a:ext>
            </a:extLst>
          </p:cNvPr>
          <p:cNvSpPr txBox="1"/>
          <p:nvPr/>
        </p:nvSpPr>
        <p:spPr>
          <a:xfrm>
            <a:off x="3143013" y="1667009"/>
            <a:ext cx="6761617" cy="1754326"/>
          </a:xfrm>
          <a:prstGeom prst="rect">
            <a:avLst/>
          </a:prstGeom>
          <a:noFill/>
        </p:spPr>
        <p:txBody>
          <a:bodyPr wrap="square">
            <a:spAutoFit/>
          </a:bodyPr>
          <a:lstStyle/>
          <a:p>
            <a:pPr marL="342900" lvl="0" indent="-342900">
              <a:buFont typeface="Symbol" panose="05050102010706020507" pitchFamily="18" charset="2"/>
              <a:buChar char=""/>
            </a:pPr>
            <a:r>
              <a:rPr lang="en-GB" sz="1800" dirty="0">
                <a:effectLst/>
                <a:latin typeface="Arial" panose="020B0604020202020204" pitchFamily="34" charset="0"/>
                <a:ea typeface="Times New Roman" panose="02020603050405020304" pitchFamily="18" charset="0"/>
              </a:rPr>
              <a:t>The B&amp;NES Parent Carer Forum </a:t>
            </a:r>
            <a:r>
              <a:rPr lang="en-GB" sz="1800" b="1" dirty="0">
                <a:effectLst/>
                <a:latin typeface="Arial" panose="020B0604020202020204" pitchFamily="34" charset="0"/>
                <a:ea typeface="Times New Roman" panose="02020603050405020304" pitchFamily="18" charset="0"/>
              </a:rPr>
              <a:t>ND Support Line</a:t>
            </a:r>
            <a:r>
              <a:rPr lang="en-GB" sz="1800" dirty="0">
                <a:effectLst/>
                <a:latin typeface="Arial" panose="020B0604020202020204" pitchFamily="34" charset="0"/>
                <a:ea typeface="Times New Roman" panose="02020603050405020304" pitchFamily="18" charset="0"/>
              </a:rPr>
              <a:t> helps parent carers understand the Needs Led Approach in Bath and North East Somerset and provide support and advice about this</a:t>
            </a:r>
            <a:r>
              <a:rPr lang="en-GB" sz="1800" dirty="0">
                <a:effectLst/>
                <a:latin typeface="Arial Nova"/>
                <a:ea typeface="Times New Roman" panose="02020603050405020304" pitchFamily="18" charset="0"/>
              </a:rPr>
              <a:t>. </a:t>
            </a:r>
            <a:r>
              <a:rPr lang="en-GB" dirty="0">
                <a:latin typeface="Arial Nova"/>
              </a:rPr>
              <a:t>The line operates a callback system. Parent carers can call 01761 502515 and leave a message. The email address is ndsupport@banespcf.co.uk.</a:t>
            </a:r>
            <a:endParaRPr lang="en-GB" sz="1800" dirty="0">
              <a:effectLst/>
              <a:latin typeface="Arial Nova"/>
              <a:ea typeface="Calibri" panose="020F0502020204030204" pitchFamily="34" charset="0"/>
            </a:endParaRPr>
          </a:p>
        </p:txBody>
      </p:sp>
      <p:pic>
        <p:nvPicPr>
          <p:cNvPr id="1028" name="Picture 4">
            <a:extLst>
              <a:ext uri="{FF2B5EF4-FFF2-40B4-BE49-F238E27FC236}">
                <a16:creationId xmlns:a16="http://schemas.microsoft.com/office/drawing/2014/main" id="{7FF945C9-BDA4-8A69-CDD2-092E94B09C6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3375"/>
          <a:stretch/>
        </p:blipFill>
        <p:spPr bwMode="auto">
          <a:xfrm>
            <a:off x="7824063" y="3722013"/>
            <a:ext cx="1541417" cy="238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5FF4164-0E8E-4C0B-384F-E0A7AC1B283A}"/>
              </a:ext>
            </a:extLst>
          </p:cNvPr>
          <p:cNvSpPr txBox="1"/>
          <p:nvPr/>
        </p:nvSpPr>
        <p:spPr>
          <a:xfrm>
            <a:off x="995952" y="4151649"/>
            <a:ext cx="6217920" cy="1754326"/>
          </a:xfrm>
          <a:prstGeom prst="rect">
            <a:avLst/>
          </a:prstGeom>
          <a:noFill/>
        </p:spPr>
        <p:txBody>
          <a:bodyPr wrap="square">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Wiltshire Parent Carer Council (WPCC) </a:t>
            </a:r>
            <a:r>
              <a:rPr lang="en-GB" b="1" dirty="0">
                <a:latin typeface="Arial" panose="020B0604020202020204" pitchFamily="34" charset="0"/>
                <a:cs typeface="Arial" panose="020B0604020202020204" pitchFamily="34" charset="0"/>
              </a:rPr>
              <a:t>ND advice line </a:t>
            </a:r>
            <a:r>
              <a:rPr lang="en-GB" dirty="0">
                <a:latin typeface="Arial" panose="020B0604020202020204" pitchFamily="34" charset="0"/>
                <a:cs typeface="Arial" panose="020B0604020202020204" pitchFamily="34" charset="0"/>
              </a:rPr>
              <a:t>is open Wednesdays and Fridays 10am – 5pm. Parent/carers can all the WPCC on 01225 764647 and select option 2. If there is no reply, they should leave a message and they will be called back. They can also send an email to: ndi@wiltspcc.co.uk. </a:t>
            </a:r>
          </a:p>
        </p:txBody>
      </p:sp>
      <p:sp>
        <p:nvSpPr>
          <p:cNvPr id="9" name="TextBox 8">
            <a:extLst>
              <a:ext uri="{FF2B5EF4-FFF2-40B4-BE49-F238E27FC236}">
                <a16:creationId xmlns:a16="http://schemas.microsoft.com/office/drawing/2014/main" id="{C921992B-874C-A32D-1121-0512D24DF50D}"/>
              </a:ext>
            </a:extLst>
          </p:cNvPr>
          <p:cNvSpPr txBox="1"/>
          <p:nvPr/>
        </p:nvSpPr>
        <p:spPr>
          <a:xfrm>
            <a:off x="995952" y="3568124"/>
            <a:ext cx="29229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Rachel Hale, B&amp;NES PCF</a:t>
            </a:r>
          </a:p>
        </p:txBody>
      </p:sp>
      <p:sp>
        <p:nvSpPr>
          <p:cNvPr id="10" name="TextBox 9">
            <a:extLst>
              <a:ext uri="{FF2B5EF4-FFF2-40B4-BE49-F238E27FC236}">
                <a16:creationId xmlns:a16="http://schemas.microsoft.com/office/drawing/2014/main" id="{32FF20EC-B0C1-03F9-834E-2158A810797C}"/>
              </a:ext>
            </a:extLst>
          </p:cNvPr>
          <p:cNvSpPr txBox="1"/>
          <p:nvPr/>
        </p:nvSpPr>
        <p:spPr>
          <a:xfrm>
            <a:off x="7824063" y="6176114"/>
            <a:ext cx="282157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Sam Kyte, WPCC</a:t>
            </a:r>
          </a:p>
        </p:txBody>
      </p:sp>
      <p:pic>
        <p:nvPicPr>
          <p:cNvPr id="12" name="Picture 11">
            <a:extLst>
              <a:ext uri="{FF2B5EF4-FFF2-40B4-BE49-F238E27FC236}">
                <a16:creationId xmlns:a16="http://schemas.microsoft.com/office/drawing/2014/main" id="{347822E7-4DDB-701B-C70C-615320FBBC25}"/>
              </a:ext>
            </a:extLst>
          </p:cNvPr>
          <p:cNvPicPr>
            <a:picLocks noChangeAspect="1"/>
          </p:cNvPicPr>
          <p:nvPr/>
        </p:nvPicPr>
        <p:blipFill>
          <a:blip r:embed="rId4"/>
          <a:stretch>
            <a:fillRect/>
          </a:stretch>
        </p:blipFill>
        <p:spPr>
          <a:xfrm>
            <a:off x="10149840" y="1895129"/>
            <a:ext cx="1928091" cy="1325563"/>
          </a:xfrm>
          <a:prstGeom prst="rect">
            <a:avLst/>
          </a:prstGeom>
        </p:spPr>
      </p:pic>
      <p:pic>
        <p:nvPicPr>
          <p:cNvPr id="14" name="Picture 13">
            <a:extLst>
              <a:ext uri="{FF2B5EF4-FFF2-40B4-BE49-F238E27FC236}">
                <a16:creationId xmlns:a16="http://schemas.microsoft.com/office/drawing/2014/main" id="{BF0DBB5C-EC65-8A40-5C25-265AA6E88AA7}"/>
              </a:ext>
            </a:extLst>
          </p:cNvPr>
          <p:cNvPicPr>
            <a:picLocks noChangeAspect="1"/>
          </p:cNvPicPr>
          <p:nvPr/>
        </p:nvPicPr>
        <p:blipFill>
          <a:blip r:embed="rId5"/>
          <a:stretch>
            <a:fillRect/>
          </a:stretch>
        </p:blipFill>
        <p:spPr>
          <a:xfrm>
            <a:off x="9904630" y="4826469"/>
            <a:ext cx="1975512" cy="1223959"/>
          </a:xfrm>
          <a:prstGeom prst="rect">
            <a:avLst/>
          </a:prstGeom>
        </p:spPr>
      </p:pic>
      <p:pic>
        <p:nvPicPr>
          <p:cNvPr id="3" name="Picture 2">
            <a:extLst>
              <a:ext uri="{FF2B5EF4-FFF2-40B4-BE49-F238E27FC236}">
                <a16:creationId xmlns:a16="http://schemas.microsoft.com/office/drawing/2014/main" id="{35482F27-A38A-B981-480F-425DCE68F07D}"/>
              </a:ext>
            </a:extLst>
          </p:cNvPr>
          <p:cNvPicPr>
            <a:picLocks noChangeAspect="1"/>
          </p:cNvPicPr>
          <p:nvPr/>
        </p:nvPicPr>
        <p:blipFill>
          <a:blip r:embed="rId6"/>
          <a:stretch>
            <a:fillRect/>
          </a:stretch>
        </p:blipFill>
        <p:spPr>
          <a:xfrm>
            <a:off x="7566281" y="362771"/>
            <a:ext cx="1028490" cy="1028490"/>
          </a:xfrm>
          <a:prstGeom prst="rect">
            <a:avLst/>
          </a:prstGeom>
        </p:spPr>
      </p:pic>
    </p:spTree>
    <p:extLst>
      <p:ext uri="{BB962C8B-B14F-4D97-AF65-F5344CB8AC3E}">
        <p14:creationId xmlns:p14="http://schemas.microsoft.com/office/powerpoint/2010/main" val="2587995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A25729-BC5B-C717-6E4C-A6F1B7BE9D79}"/>
              </a:ext>
            </a:extLst>
          </p:cNvPr>
          <p:cNvSpPr>
            <a:spLocks noGrp="1"/>
          </p:cNvSpPr>
          <p:nvPr>
            <p:ph type="body" idx="1"/>
          </p:nvPr>
        </p:nvSpPr>
        <p:spPr/>
        <p:txBody>
          <a:bodyPr>
            <a:normAutofit/>
          </a:bodyPr>
          <a:lstStyle/>
          <a:p>
            <a:pPr marL="285750" indent="-285750">
              <a:buFont typeface="Arial" panose="020B0604020202020204" pitchFamily="34" charset="0"/>
              <a:buChar char="•"/>
            </a:pPr>
            <a:r>
              <a:rPr lang="en-GB" sz="2000" dirty="0">
                <a:latin typeface="Arial" panose="020B0604020202020204" pitchFamily="34" charset="0"/>
              </a:rPr>
              <a:t>Helps to provide understanding and support</a:t>
            </a:r>
          </a:p>
          <a:p>
            <a:pPr marL="285750" indent="-285750">
              <a:buFont typeface="Arial" panose="020B0604020202020204" pitchFamily="34" charset="0"/>
              <a:buChar char="•"/>
            </a:pPr>
            <a:r>
              <a:rPr lang="en-GB" sz="2000" dirty="0">
                <a:latin typeface="Arial" panose="020B0604020202020204" pitchFamily="34" charset="0"/>
              </a:rPr>
              <a:t>Strategies are likely to be helpful</a:t>
            </a:r>
          </a:p>
        </p:txBody>
      </p:sp>
      <p:sp>
        <p:nvSpPr>
          <p:cNvPr id="3" name="Title 2">
            <a:extLst>
              <a:ext uri="{FF2B5EF4-FFF2-40B4-BE49-F238E27FC236}">
                <a16:creationId xmlns:a16="http://schemas.microsoft.com/office/drawing/2014/main" id="{72FD5A2C-1422-A356-6147-35F4155E250E}"/>
              </a:ext>
            </a:extLst>
          </p:cNvPr>
          <p:cNvSpPr>
            <a:spLocks noGrp="1"/>
          </p:cNvSpPr>
          <p:nvPr>
            <p:ph type="title"/>
          </p:nvPr>
        </p:nvSpPr>
        <p:spPr/>
        <p:txBody>
          <a:bodyPr/>
          <a:lstStyle/>
          <a:p>
            <a:r>
              <a:rPr lang="en-GB" dirty="0"/>
              <a:t>Finding out about Autism</a:t>
            </a:r>
          </a:p>
        </p:txBody>
      </p:sp>
      <p:pic>
        <p:nvPicPr>
          <p:cNvPr id="4" name="Picture 2">
            <a:extLst>
              <a:ext uri="{FF2B5EF4-FFF2-40B4-BE49-F238E27FC236}">
                <a16:creationId xmlns:a16="http://schemas.microsoft.com/office/drawing/2014/main" id="{A85E27C9-083E-EA48-1202-114FB930BC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0470" y="2918941"/>
            <a:ext cx="3408000" cy="17057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26818C7-6DFC-3909-384E-59F199EB48C5}"/>
              </a:ext>
            </a:extLst>
          </p:cNvPr>
          <p:cNvSpPr txBox="1"/>
          <p:nvPr/>
        </p:nvSpPr>
        <p:spPr>
          <a:xfrm>
            <a:off x="1519510" y="4720459"/>
            <a:ext cx="6217920"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AmazingThingsHappen.tv</a:t>
            </a:r>
          </a:p>
        </p:txBody>
      </p:sp>
      <p:pic>
        <p:nvPicPr>
          <p:cNvPr id="7" name="Picture 6">
            <a:extLst>
              <a:ext uri="{FF2B5EF4-FFF2-40B4-BE49-F238E27FC236}">
                <a16:creationId xmlns:a16="http://schemas.microsoft.com/office/drawing/2014/main" id="{C809EA83-532D-3DC3-951B-A6D654B6FDDB}"/>
              </a:ext>
            </a:extLst>
          </p:cNvPr>
          <p:cNvPicPr>
            <a:picLocks noChangeAspect="1"/>
          </p:cNvPicPr>
          <p:nvPr/>
        </p:nvPicPr>
        <p:blipFill>
          <a:blip r:embed="rId4"/>
          <a:stretch>
            <a:fillRect/>
          </a:stretch>
        </p:blipFill>
        <p:spPr>
          <a:xfrm>
            <a:off x="6588409" y="2482398"/>
            <a:ext cx="3815295" cy="2800741"/>
          </a:xfrm>
          <a:prstGeom prst="rect">
            <a:avLst/>
          </a:prstGeom>
        </p:spPr>
      </p:pic>
      <p:pic>
        <p:nvPicPr>
          <p:cNvPr id="8" name="Picture 7">
            <a:extLst>
              <a:ext uri="{FF2B5EF4-FFF2-40B4-BE49-F238E27FC236}">
                <a16:creationId xmlns:a16="http://schemas.microsoft.com/office/drawing/2014/main" id="{48EB3AE6-94A0-1F2B-7E67-D2E1B4B64801}"/>
              </a:ext>
            </a:extLst>
          </p:cNvPr>
          <p:cNvPicPr>
            <a:picLocks noChangeAspect="1"/>
          </p:cNvPicPr>
          <p:nvPr/>
        </p:nvPicPr>
        <p:blipFill>
          <a:blip r:embed="rId5"/>
          <a:stretch>
            <a:fillRect/>
          </a:stretch>
        </p:blipFill>
        <p:spPr>
          <a:xfrm>
            <a:off x="9927987" y="4965543"/>
            <a:ext cx="1705213" cy="1124107"/>
          </a:xfrm>
          <a:prstGeom prst="rect">
            <a:avLst/>
          </a:prstGeom>
        </p:spPr>
      </p:pic>
      <p:sp>
        <p:nvSpPr>
          <p:cNvPr id="9" name="TextBox 8">
            <a:extLst>
              <a:ext uri="{FF2B5EF4-FFF2-40B4-BE49-F238E27FC236}">
                <a16:creationId xmlns:a16="http://schemas.microsoft.com/office/drawing/2014/main" id="{366D02FA-666E-88B5-D8ED-1B2EA1DEC647}"/>
              </a:ext>
            </a:extLst>
          </p:cNvPr>
          <p:cNvSpPr txBox="1"/>
          <p:nvPr/>
        </p:nvSpPr>
        <p:spPr>
          <a:xfrm>
            <a:off x="6942909" y="5527596"/>
            <a:ext cx="6218852"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AutismUnderstood.co.uk</a:t>
            </a:r>
          </a:p>
        </p:txBody>
      </p:sp>
    </p:spTree>
    <p:extLst>
      <p:ext uri="{BB962C8B-B14F-4D97-AF65-F5344CB8AC3E}">
        <p14:creationId xmlns:p14="http://schemas.microsoft.com/office/powerpoint/2010/main" val="2540651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A87E0B-8C6A-A2D6-16F4-707CDE986469}"/>
              </a:ext>
            </a:extLst>
          </p:cNvPr>
          <p:cNvSpPr>
            <a:spLocks noGrp="1"/>
          </p:cNvSpPr>
          <p:nvPr>
            <p:ph type="body" idx="1"/>
          </p:nvPr>
        </p:nvSpPr>
        <p:spPr>
          <a:xfrm>
            <a:off x="510988" y="1802295"/>
            <a:ext cx="5940612" cy="4287355"/>
          </a:xfrm>
        </p:spPr>
        <p:txBody>
          <a:bodyPr>
            <a:normAutofit/>
          </a:bodyPr>
          <a:lstStyle/>
          <a:p>
            <a:r>
              <a:rPr lang="en-GB" sz="2800" dirty="0">
                <a:latin typeface="Avenir Book" panose="02000503020000020003"/>
                <a:hlinkClick r:id="rId3"/>
              </a:rPr>
              <a:t>www.autismcentral.org.uk</a:t>
            </a:r>
            <a:r>
              <a:rPr lang="en-GB" sz="2800" dirty="0">
                <a:latin typeface="Avenir Book" panose="02000503020000020003"/>
              </a:rPr>
              <a:t> </a:t>
            </a:r>
          </a:p>
          <a:p>
            <a:endParaRPr lang="en-GB" sz="3200" dirty="0">
              <a:latin typeface="Avenir Book" panose="02000503020000020003"/>
            </a:endParaRPr>
          </a:p>
          <a:p>
            <a:r>
              <a:rPr lang="en-GB" sz="2400" dirty="0">
                <a:effectLst/>
                <a:latin typeface="Calibri" panose="020F0502020204030204" pitchFamily="34" charset="0"/>
                <a:ea typeface="Times New Roman" panose="02020603050405020304" pitchFamily="18" charset="0"/>
              </a:rPr>
              <a:t>Guidance on a wide range of topics including friendships, eating, extra support at school.  </a:t>
            </a:r>
          </a:p>
          <a:p>
            <a:r>
              <a:rPr lang="en-GB" sz="2400" dirty="0">
                <a:effectLst/>
                <a:latin typeface="Calibri" panose="020F0502020204030204" pitchFamily="34" charset="0"/>
                <a:ea typeface="Times New Roman" panose="02020603050405020304" pitchFamily="18" charset="0"/>
              </a:rPr>
              <a:t>Free online information sessions including topics including all about autism, support in education, sensory processing, and anxiety, and virtual drop ins with other parents where you can ask questions </a:t>
            </a:r>
            <a:endParaRPr lang="en-GB" sz="3600" dirty="0">
              <a:latin typeface="Avenir Book" panose="02000503020000020003"/>
            </a:endParaRPr>
          </a:p>
        </p:txBody>
      </p:sp>
      <p:sp>
        <p:nvSpPr>
          <p:cNvPr id="3" name="Title 2">
            <a:extLst>
              <a:ext uri="{FF2B5EF4-FFF2-40B4-BE49-F238E27FC236}">
                <a16:creationId xmlns:a16="http://schemas.microsoft.com/office/drawing/2014/main" id="{D5EF0D9D-F8BE-88AB-A305-3D52D9550BC3}"/>
              </a:ext>
            </a:extLst>
          </p:cNvPr>
          <p:cNvSpPr>
            <a:spLocks noGrp="1"/>
          </p:cNvSpPr>
          <p:nvPr>
            <p:ph type="title"/>
          </p:nvPr>
        </p:nvSpPr>
        <p:spPr>
          <a:xfrm>
            <a:off x="514797" y="296803"/>
            <a:ext cx="9311640" cy="1325563"/>
          </a:xfrm>
        </p:spPr>
        <p:txBody>
          <a:bodyPr/>
          <a:lstStyle/>
          <a:p>
            <a:r>
              <a:rPr lang="en-GB" dirty="0"/>
              <a:t>Finding out about Autism</a:t>
            </a:r>
          </a:p>
        </p:txBody>
      </p:sp>
      <p:pic>
        <p:nvPicPr>
          <p:cNvPr id="2050" name="Picture 2" descr="Home">
            <a:extLst>
              <a:ext uri="{FF2B5EF4-FFF2-40B4-BE49-F238E27FC236}">
                <a16:creationId xmlns:a16="http://schemas.microsoft.com/office/drawing/2014/main" id="{51311A47-8E79-5D1C-8677-A0D124A584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8989" y="1121213"/>
            <a:ext cx="4234812" cy="20535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9E11D0C-2398-0AB7-E622-D07BF0F032EC}"/>
              </a:ext>
            </a:extLst>
          </p:cNvPr>
          <p:cNvPicPr>
            <a:picLocks noChangeAspect="1"/>
          </p:cNvPicPr>
          <p:nvPr/>
        </p:nvPicPr>
        <p:blipFill>
          <a:blip r:embed="rId5"/>
          <a:stretch>
            <a:fillRect/>
          </a:stretch>
        </p:blipFill>
        <p:spPr>
          <a:xfrm>
            <a:off x="6533057" y="3534570"/>
            <a:ext cx="5419457" cy="2486295"/>
          </a:xfrm>
          <a:prstGeom prst="rect">
            <a:avLst/>
          </a:prstGeom>
        </p:spPr>
      </p:pic>
    </p:spTree>
    <p:extLst>
      <p:ext uri="{BB962C8B-B14F-4D97-AF65-F5344CB8AC3E}">
        <p14:creationId xmlns:p14="http://schemas.microsoft.com/office/powerpoint/2010/main" val="25084710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A25729-BC5B-C717-6E4C-A6F1B7BE9D79}"/>
              </a:ext>
            </a:extLst>
          </p:cNvPr>
          <p:cNvSpPr>
            <a:spLocks noGrp="1"/>
          </p:cNvSpPr>
          <p:nvPr>
            <p:ph type="body" idx="1"/>
          </p:nvPr>
        </p:nvSpPr>
        <p:spPr/>
        <p:txBody>
          <a:bodyPr>
            <a:normAutofit/>
          </a:bodyPr>
          <a:lstStyle/>
          <a:p>
            <a:pPr marL="285750" indent="-285750">
              <a:buFont typeface="Arial" panose="020B0604020202020204" pitchFamily="34" charset="0"/>
              <a:buChar char="•"/>
            </a:pPr>
            <a:r>
              <a:rPr lang="en-GB" sz="2000" dirty="0">
                <a:latin typeface="Arial" panose="020B0604020202020204" pitchFamily="34" charset="0"/>
              </a:rPr>
              <a:t>Helps to provide understanding and support</a:t>
            </a:r>
          </a:p>
          <a:p>
            <a:pPr marL="285750" indent="-285750">
              <a:buFont typeface="Arial" panose="020B0604020202020204" pitchFamily="34" charset="0"/>
              <a:buChar char="•"/>
            </a:pPr>
            <a:r>
              <a:rPr lang="en-GB" sz="2000" dirty="0">
                <a:latin typeface="Arial" panose="020B0604020202020204" pitchFamily="34" charset="0"/>
              </a:rPr>
              <a:t>Strategies are likely to be helpful</a:t>
            </a:r>
          </a:p>
        </p:txBody>
      </p:sp>
      <p:sp>
        <p:nvSpPr>
          <p:cNvPr id="3" name="Title 2">
            <a:extLst>
              <a:ext uri="{FF2B5EF4-FFF2-40B4-BE49-F238E27FC236}">
                <a16:creationId xmlns:a16="http://schemas.microsoft.com/office/drawing/2014/main" id="{72FD5A2C-1422-A356-6147-35F4155E250E}"/>
              </a:ext>
            </a:extLst>
          </p:cNvPr>
          <p:cNvSpPr>
            <a:spLocks noGrp="1"/>
          </p:cNvSpPr>
          <p:nvPr>
            <p:ph type="title"/>
          </p:nvPr>
        </p:nvSpPr>
        <p:spPr/>
        <p:txBody>
          <a:bodyPr/>
          <a:lstStyle/>
          <a:p>
            <a:r>
              <a:rPr lang="en-GB" dirty="0"/>
              <a:t>Finding out about ADHD</a:t>
            </a:r>
          </a:p>
        </p:txBody>
      </p:sp>
      <p:sp>
        <p:nvSpPr>
          <p:cNvPr id="6" name="TextBox 5">
            <a:extLst>
              <a:ext uri="{FF2B5EF4-FFF2-40B4-BE49-F238E27FC236}">
                <a16:creationId xmlns:a16="http://schemas.microsoft.com/office/drawing/2014/main" id="{926818C7-6DFC-3909-384E-59F199EB48C5}"/>
              </a:ext>
            </a:extLst>
          </p:cNvPr>
          <p:cNvSpPr txBox="1"/>
          <p:nvPr/>
        </p:nvSpPr>
        <p:spPr>
          <a:xfrm>
            <a:off x="1519510" y="4720459"/>
            <a:ext cx="6217920" cy="369332"/>
          </a:xfrm>
          <a:prstGeom prst="rect">
            <a:avLst/>
          </a:prstGeom>
          <a:noFill/>
        </p:spPr>
        <p:txBody>
          <a:bodyPr wrap="square">
            <a:spAutoFit/>
          </a:bodyPr>
          <a:lstStyle/>
          <a:p>
            <a:r>
              <a:rPr lang="en-GB" dirty="0">
                <a:latin typeface="Arial" panose="020B0604020202020204" pitchFamily="34" charset="0"/>
                <a:cs typeface="Arial" panose="020B0604020202020204" pitchFamily="34" charset="0"/>
              </a:rPr>
              <a:t>AmazingThingsHappen.tv</a:t>
            </a:r>
          </a:p>
        </p:txBody>
      </p:sp>
      <p:pic>
        <p:nvPicPr>
          <p:cNvPr id="5" name="Picture 8" descr="Image result for ADHD Foundation">
            <a:extLst>
              <a:ext uri="{FF2B5EF4-FFF2-40B4-BE49-F238E27FC236}">
                <a16:creationId xmlns:a16="http://schemas.microsoft.com/office/drawing/2014/main" id="{5781A387-8657-DE71-0601-AA1389BAD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1916" y="2620203"/>
            <a:ext cx="2960815" cy="327631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0EEF9B1-F50F-A889-8372-1518ABDB7A17}"/>
              </a:ext>
            </a:extLst>
          </p:cNvPr>
          <p:cNvSpPr txBox="1"/>
          <p:nvPr/>
        </p:nvSpPr>
        <p:spPr>
          <a:xfrm>
            <a:off x="1491916" y="6089236"/>
            <a:ext cx="6583680" cy="369332"/>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www.adhdfoundation.org.uk</a:t>
            </a:r>
            <a:r>
              <a:rPr lang="en-GB" sz="1800"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pic>
        <p:nvPicPr>
          <p:cNvPr id="12" name="Picture 6" descr="Image result for ADHD UK Logo">
            <a:extLst>
              <a:ext uri="{FF2B5EF4-FFF2-40B4-BE49-F238E27FC236}">
                <a16:creationId xmlns:a16="http://schemas.microsoft.com/office/drawing/2014/main" id="{35DF6EA9-C1DE-E0F9-D40E-A02267320D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1498" y="2728660"/>
            <a:ext cx="2638342" cy="286085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8D56ED7-2E1C-33C9-E383-7869B597E7BB}"/>
              </a:ext>
            </a:extLst>
          </p:cNvPr>
          <p:cNvSpPr txBox="1"/>
          <p:nvPr/>
        </p:nvSpPr>
        <p:spPr>
          <a:xfrm>
            <a:off x="7818120" y="5785513"/>
            <a:ext cx="6217920" cy="369332"/>
          </a:xfrm>
          <a:prstGeom prst="rect">
            <a:avLst/>
          </a:prstGeom>
          <a:noFill/>
        </p:spPr>
        <p:txBody>
          <a:bodyPr wrap="square">
            <a:spAutoFit/>
          </a:bodyPr>
          <a:lstStyle/>
          <a:p>
            <a:r>
              <a:rPr lang="en-GB" sz="1800"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www.adhduk.co.uk</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13935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645D12-ABBA-EF14-8D88-AEEDCF49FFD3}"/>
              </a:ext>
            </a:extLst>
          </p:cNvPr>
          <p:cNvSpPr>
            <a:spLocks noGrp="1"/>
          </p:cNvSpPr>
          <p:nvPr>
            <p:ph type="title"/>
          </p:nvPr>
        </p:nvSpPr>
        <p:spPr>
          <a:xfrm>
            <a:off x="406890" y="141676"/>
            <a:ext cx="9311640" cy="1325563"/>
          </a:xfrm>
        </p:spPr>
        <p:txBody>
          <a:bodyPr/>
          <a:lstStyle/>
          <a:p>
            <a:r>
              <a:rPr lang="en-GB" dirty="0"/>
              <a:t>ND Pathway Website </a:t>
            </a:r>
          </a:p>
        </p:txBody>
      </p:sp>
      <p:pic>
        <p:nvPicPr>
          <p:cNvPr id="5" name="Picture 4">
            <a:extLst>
              <a:ext uri="{FF2B5EF4-FFF2-40B4-BE49-F238E27FC236}">
                <a16:creationId xmlns:a16="http://schemas.microsoft.com/office/drawing/2014/main" id="{389F882F-F0B0-A090-1A99-FD93ED8DA05A}"/>
              </a:ext>
            </a:extLst>
          </p:cNvPr>
          <p:cNvPicPr>
            <a:picLocks noChangeAspect="1"/>
          </p:cNvPicPr>
          <p:nvPr/>
        </p:nvPicPr>
        <p:blipFill>
          <a:blip r:embed="rId2"/>
          <a:stretch>
            <a:fillRect/>
          </a:stretch>
        </p:blipFill>
        <p:spPr>
          <a:xfrm>
            <a:off x="520729" y="1087837"/>
            <a:ext cx="3090690" cy="2204788"/>
          </a:xfrm>
          <a:prstGeom prst="rect">
            <a:avLst/>
          </a:prstGeom>
          <a:effectLst>
            <a:outerShdw blurRad="50800" dist="38100" dir="2700000" algn="tl" rotWithShape="0">
              <a:prstClr val="black">
                <a:alpha val="40000"/>
              </a:prstClr>
            </a:outerShdw>
          </a:effectLst>
        </p:spPr>
      </p:pic>
      <p:pic>
        <p:nvPicPr>
          <p:cNvPr id="2049" name="Picture 3">
            <a:extLst>
              <a:ext uri="{FF2B5EF4-FFF2-40B4-BE49-F238E27FC236}">
                <a16:creationId xmlns:a16="http://schemas.microsoft.com/office/drawing/2014/main" id="{505A4F9B-C209-4528-3388-BF10D8B2C23E}"/>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9945770" y="5170204"/>
            <a:ext cx="1441654" cy="14416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B0C3E3D0-120C-4CC2-6C46-63F1CAC174F8}"/>
              </a:ext>
            </a:extLst>
          </p:cNvPr>
          <p:cNvSpPr>
            <a:spLocks noChangeArrowheads="1"/>
          </p:cNvSpPr>
          <p:nvPr/>
        </p:nvSpPr>
        <p:spPr bwMode="auto">
          <a:xfrm>
            <a:off x="2066074" y="4085448"/>
            <a:ext cx="818372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B&amp;NES: </a:t>
            </a:r>
            <a:endParaRPr kumimoji="0" lang="en-GB"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hlinkClick r:id="rId5"/>
              </a:rPr>
              <a:t>https://bathneshealthandcare.nhs.uk/services/neurodevelopmental-pathway/</a:t>
            </a: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71F23167-6C74-9EDF-985A-5D12E945F9A6}"/>
              </a:ext>
            </a:extLst>
          </p:cNvPr>
          <p:cNvSpPr>
            <a:spLocks noChangeArrowheads="1"/>
          </p:cNvSpPr>
          <p:nvPr/>
        </p:nvSpPr>
        <p:spPr bwMode="auto">
          <a:xfrm>
            <a:off x="852613" y="5468048"/>
            <a:ext cx="9482017"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Wiltshire: </a:t>
            </a:r>
            <a:endParaRPr kumimoji="0" lang="en-GB" altLang="en-US" sz="1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Arial" panose="020B0604020202020204" pitchFamily="34" charset="0"/>
                <a:ea typeface="Calibri" panose="020F0502020204030204" pitchFamily="34" charset="0"/>
                <a:hlinkClick r:id="rId6"/>
              </a:rPr>
              <a:t>https://wiltshirechildrensservices.co.uk/services/neurodevelopmental-pathway/</a:t>
            </a: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7" name="Picture 6">
            <a:extLst>
              <a:ext uri="{FF2B5EF4-FFF2-40B4-BE49-F238E27FC236}">
                <a16:creationId xmlns:a16="http://schemas.microsoft.com/office/drawing/2014/main" id="{F4335FB4-E937-CE8D-0A51-EBB93B88513E}"/>
              </a:ext>
            </a:extLst>
          </p:cNvPr>
          <p:cNvPicPr>
            <a:picLocks noChangeAspect="1"/>
          </p:cNvPicPr>
          <p:nvPr/>
        </p:nvPicPr>
        <p:blipFill>
          <a:blip r:embed="rId7"/>
          <a:stretch>
            <a:fillRect/>
          </a:stretch>
        </p:blipFill>
        <p:spPr>
          <a:xfrm>
            <a:off x="510694" y="3633350"/>
            <a:ext cx="1555380" cy="1572791"/>
          </a:xfrm>
          <a:prstGeom prst="rect">
            <a:avLst/>
          </a:prstGeom>
        </p:spPr>
      </p:pic>
      <p:pic>
        <p:nvPicPr>
          <p:cNvPr id="8" name="Picture 7">
            <a:extLst>
              <a:ext uri="{FF2B5EF4-FFF2-40B4-BE49-F238E27FC236}">
                <a16:creationId xmlns:a16="http://schemas.microsoft.com/office/drawing/2014/main" id="{05909032-9403-388B-9343-14B4AAEE36A5}"/>
              </a:ext>
            </a:extLst>
          </p:cNvPr>
          <p:cNvPicPr>
            <a:picLocks noChangeAspect="1"/>
          </p:cNvPicPr>
          <p:nvPr/>
        </p:nvPicPr>
        <p:blipFill>
          <a:blip r:embed="rId8"/>
          <a:stretch>
            <a:fillRect/>
          </a:stretch>
        </p:blipFill>
        <p:spPr>
          <a:xfrm>
            <a:off x="5593622" y="141676"/>
            <a:ext cx="3916137" cy="4054762"/>
          </a:xfrm>
          <a:prstGeom prst="rect">
            <a:avLst/>
          </a:prstGeom>
        </p:spPr>
      </p:pic>
    </p:spTree>
    <p:extLst>
      <p:ext uri="{BB962C8B-B14F-4D97-AF65-F5344CB8AC3E}">
        <p14:creationId xmlns:p14="http://schemas.microsoft.com/office/powerpoint/2010/main" val="399778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663536" y="2870816"/>
            <a:ext cx="9959340" cy="1509713"/>
          </a:xfrm>
        </p:spPr>
        <p:txBody>
          <a:bodyPr>
            <a:noAutofit/>
          </a:bodyPr>
          <a:lstStyle/>
          <a:p>
            <a:r>
              <a:rPr lang="en-GB" dirty="0"/>
              <a:t>Context</a:t>
            </a:r>
            <a:br>
              <a:rPr lang="en-GB" sz="3600" dirty="0"/>
            </a:br>
            <a:br>
              <a:rPr lang="en-GB" sz="3600" dirty="0"/>
            </a:br>
            <a:endParaRPr lang="en-GB" sz="3600" dirty="0"/>
          </a:p>
        </p:txBody>
      </p:sp>
      <p:sp>
        <p:nvSpPr>
          <p:cNvPr id="5" name="TextBox 4">
            <a:extLst>
              <a:ext uri="{FF2B5EF4-FFF2-40B4-BE49-F238E27FC236}">
                <a16:creationId xmlns:a16="http://schemas.microsoft.com/office/drawing/2014/main" id="{4D059108-87ED-3654-0BF0-13DE3CC43241}"/>
              </a:ext>
            </a:extLst>
          </p:cNvPr>
          <p:cNvSpPr txBox="1"/>
          <p:nvPr/>
        </p:nvSpPr>
        <p:spPr>
          <a:xfrm>
            <a:off x="750277" y="3927231"/>
            <a:ext cx="10539046" cy="1692771"/>
          </a:xfrm>
          <a:prstGeom prst="rect">
            <a:avLst/>
          </a:prstGeom>
          <a:noFill/>
        </p:spPr>
        <p:txBody>
          <a:bodyPr wrap="square" rtlCol="0">
            <a:spAutoFit/>
          </a:bodyPr>
          <a:lstStyle/>
          <a:p>
            <a:r>
              <a:rPr lang="en-GB" sz="1800" i="1" dirty="0">
                <a:solidFill>
                  <a:schemeClr val="bg1"/>
                </a:solidFill>
                <a:effectLst/>
                <a:latin typeface="Arial" panose="020B0604020202020204" pitchFamily="34" charset="0"/>
                <a:ea typeface="Calibri" panose="020F0502020204030204" pitchFamily="34" charset="0"/>
                <a:cs typeface="Arial" panose="020B0604020202020204" pitchFamily="34" charset="0"/>
              </a:rPr>
              <a:t>‘We always celebrate individuals and their unique strengths and struggles. The new profile allows for a holistic understanding and targets to be implemented at home and school. There is less frustration at the long delays experienced in the past and the often outdated and limited information that is captured.’</a:t>
            </a:r>
          </a:p>
          <a:p>
            <a:endParaRPr lang="en-GB" sz="1600" i="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GB" sz="1400" dirty="0">
                <a:solidFill>
                  <a:schemeClr val="bg1"/>
                </a:solidFill>
                <a:effectLst/>
                <a:latin typeface="Arial" panose="020B0604020202020204" pitchFamily="34" charset="0"/>
                <a:ea typeface="Times New Roman" panose="02020603050405020304" pitchFamily="18" charset="0"/>
              </a:rPr>
              <a:t>SENCo feedback from the pilot project- October 2024</a:t>
            </a:r>
            <a:endParaRPr lang="en-GB" sz="1400"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51914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894477" y="2514652"/>
            <a:ext cx="10825078" cy="1509713"/>
          </a:xfrm>
        </p:spPr>
        <p:txBody>
          <a:bodyPr>
            <a:noAutofit/>
          </a:bodyPr>
          <a:lstStyle/>
          <a:p>
            <a:br>
              <a:rPr lang="en-GB" sz="3600"/>
            </a:br>
            <a:br>
              <a:rPr lang="en-GB" sz="3600"/>
            </a:br>
            <a:r>
              <a:rPr lang="en-GB" sz="3600"/>
              <a:t>Case Study</a:t>
            </a:r>
            <a:endParaRPr lang="en-GB" sz="3600" dirty="0">
              <a:latin typeface="Arial" panose="020B0604020202020204" pitchFamily="34" charset="0"/>
            </a:endParaRPr>
          </a:p>
        </p:txBody>
      </p:sp>
      <p:pic>
        <p:nvPicPr>
          <p:cNvPr id="3" name="Picture 2">
            <a:extLst>
              <a:ext uri="{FF2B5EF4-FFF2-40B4-BE49-F238E27FC236}">
                <a16:creationId xmlns:a16="http://schemas.microsoft.com/office/drawing/2014/main" id="{A1749F13-E0F8-FAFE-AF95-414254F6EDEE}"/>
              </a:ext>
            </a:extLst>
          </p:cNvPr>
          <p:cNvPicPr>
            <a:picLocks noChangeAspect="1"/>
          </p:cNvPicPr>
          <p:nvPr/>
        </p:nvPicPr>
        <p:blipFill>
          <a:blip r:embed="rId2"/>
          <a:stretch>
            <a:fillRect/>
          </a:stretch>
        </p:blipFill>
        <p:spPr>
          <a:xfrm>
            <a:off x="5801677" y="3129914"/>
            <a:ext cx="1485673" cy="1509713"/>
          </a:xfrm>
          <a:prstGeom prst="rect">
            <a:avLst/>
          </a:prstGeom>
        </p:spPr>
      </p:pic>
    </p:spTree>
    <p:extLst>
      <p:ext uri="{BB962C8B-B14F-4D97-AF65-F5344CB8AC3E}">
        <p14:creationId xmlns:p14="http://schemas.microsoft.com/office/powerpoint/2010/main" val="19570643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838200" y="2205520"/>
            <a:ext cx="10515600" cy="4287355"/>
          </a:xfrm>
        </p:spPr>
        <p:txBody>
          <a:bodyPr/>
          <a:lstStyle/>
          <a:p>
            <a:pPr marL="342900" indent="-342900">
              <a:buFont typeface="Arial" panose="020B0604020202020204" pitchFamily="34" charset="0"/>
              <a:buChar char="•"/>
            </a:pPr>
            <a:r>
              <a:rPr lang="en-GB" sz="2000" dirty="0">
                <a:latin typeface="Arial" panose="020B0604020202020204" pitchFamily="34" charset="0"/>
              </a:rPr>
              <a:t>Parent frequently approaches setting saying she thinks her child Aysha is autistic and would like a referral for a diagnostic assessment</a:t>
            </a:r>
          </a:p>
          <a:p>
            <a:pPr marL="342900" indent="-342900">
              <a:buFont typeface="Arial" panose="020B0604020202020204" pitchFamily="34" charset="0"/>
              <a:buChar char="•"/>
            </a:pPr>
            <a:r>
              <a:rPr lang="en-GB" sz="2000" dirty="0">
                <a:latin typeface="Arial" panose="020B0604020202020204" pitchFamily="34" charset="0"/>
              </a:rPr>
              <a:t>Parent says that Aysha has very difficult behaviour at home which is putting a strain on family life and reducing social opportunities</a:t>
            </a:r>
          </a:p>
          <a:p>
            <a:pPr marL="342900" indent="-342900">
              <a:buFont typeface="Arial" panose="020B0604020202020204" pitchFamily="34" charset="0"/>
              <a:buChar char="•"/>
            </a:pPr>
            <a:r>
              <a:rPr lang="en-GB" sz="2000" dirty="0">
                <a:latin typeface="Arial" panose="020B0604020202020204" pitchFamily="34" charset="0"/>
              </a:rPr>
              <a:t>In the setting, Aysha is quiet and achieving age related expectations</a:t>
            </a:r>
          </a:p>
          <a:p>
            <a:pPr marL="342900" indent="-342900">
              <a:buFont typeface="Arial" panose="020B0604020202020204" pitchFamily="34" charset="0"/>
              <a:buChar char="•"/>
            </a:pPr>
            <a:r>
              <a:rPr lang="en-GB" sz="2000" dirty="0">
                <a:latin typeface="Arial" panose="020B0604020202020204" pitchFamily="34" charset="0"/>
              </a:rPr>
              <a:t>How would you use a Needs Led Approach to support this family?</a:t>
            </a:r>
          </a:p>
          <a:p>
            <a:endParaRPr lang="en-GB" sz="2000" dirty="0"/>
          </a:p>
          <a:p>
            <a:endParaRPr lang="en-GB" dirty="0"/>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p:txBody>
          <a:bodyPr/>
          <a:lstStyle/>
          <a:p>
            <a:r>
              <a:rPr lang="en-GB" dirty="0"/>
              <a:t>Case Study- Aysha</a:t>
            </a:r>
          </a:p>
        </p:txBody>
      </p:sp>
    </p:spTree>
    <p:extLst>
      <p:ext uri="{BB962C8B-B14F-4D97-AF65-F5344CB8AC3E}">
        <p14:creationId xmlns:p14="http://schemas.microsoft.com/office/powerpoint/2010/main" val="19747648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838200" y="1994505"/>
            <a:ext cx="10515600" cy="4287355"/>
          </a:xfrm>
        </p:spPr>
        <p:txBody>
          <a:bodyPr>
            <a:normAutofit/>
          </a:bodyPr>
          <a:lstStyle/>
          <a:p>
            <a:pPr marL="342900" indent="-342900">
              <a:buFont typeface="Arial" panose="020B0604020202020204" pitchFamily="34" charset="0"/>
              <a:buChar char="•"/>
            </a:pPr>
            <a:r>
              <a:rPr lang="en-GB" sz="2000" dirty="0">
                <a:latin typeface="Arial" panose="020B0604020202020204" pitchFamily="34" charset="0"/>
              </a:rPr>
              <a:t>Arrange a time to talk with mum (and Aysha if appropriate)</a:t>
            </a:r>
          </a:p>
          <a:p>
            <a:pPr marL="342900" indent="-342900">
              <a:buFont typeface="Arial" panose="020B0604020202020204" pitchFamily="34" charset="0"/>
              <a:buChar char="•"/>
            </a:pPr>
            <a:r>
              <a:rPr lang="en-GB" sz="2000" dirty="0">
                <a:latin typeface="Arial" panose="020B0604020202020204" pitchFamily="34" charset="0"/>
              </a:rPr>
              <a:t>Find out what they are hoping for from a diagnostic assessment</a:t>
            </a:r>
          </a:p>
          <a:p>
            <a:pPr marL="342900" indent="-342900">
              <a:buFont typeface="Arial" panose="020B0604020202020204" pitchFamily="34" charset="0"/>
              <a:buChar char="•"/>
            </a:pPr>
            <a:r>
              <a:rPr lang="en-GB" sz="2000" dirty="0">
                <a:latin typeface="Arial" panose="020B0604020202020204" pitchFamily="34" charset="0"/>
              </a:rPr>
              <a:t>Myth busting</a:t>
            </a:r>
          </a:p>
          <a:p>
            <a:pPr marL="342900" indent="-342900">
              <a:buFont typeface="Arial" panose="020B0604020202020204" pitchFamily="34" charset="0"/>
              <a:buChar char="•"/>
            </a:pPr>
            <a:r>
              <a:rPr lang="en-GB" sz="2000" dirty="0">
                <a:latin typeface="Arial" panose="020B0604020202020204" pitchFamily="34" charset="0"/>
              </a:rPr>
              <a:t>Discuss a Needs Led Approach with mum and Aysha (if appropriate) and give the ‘Information for Families’ letter</a:t>
            </a:r>
          </a:p>
          <a:p>
            <a:pPr marL="342900" indent="-342900">
              <a:buFont typeface="Arial" panose="020B0604020202020204" pitchFamily="34" charset="0"/>
              <a:buChar char="•"/>
            </a:pPr>
            <a:r>
              <a:rPr lang="en-GB" sz="2000" dirty="0">
                <a:latin typeface="Arial" panose="020B0604020202020204" pitchFamily="34" charset="0"/>
              </a:rPr>
              <a:t>Give the family some time to think about the approach and whether this is right for them</a:t>
            </a:r>
          </a:p>
          <a:p>
            <a:pPr marL="342900" indent="-342900">
              <a:buFont typeface="Arial" panose="020B0604020202020204" pitchFamily="34" charset="0"/>
              <a:buChar char="•"/>
            </a:pPr>
            <a:r>
              <a:rPr lang="en-GB" sz="2000" dirty="0">
                <a:latin typeface="Arial" panose="020B0604020202020204" pitchFamily="34" charset="0"/>
              </a:rPr>
              <a:t>Use Observation Tables to talk together and understand more about Aysha at home and school. These provide an objective opportunity to talk about her profile of strengths and needs. </a:t>
            </a:r>
          </a:p>
          <a:p>
            <a:pPr marL="342900" indent="-342900">
              <a:buFont typeface="Arial" panose="020B0604020202020204" pitchFamily="34" charset="0"/>
              <a:buChar char="•"/>
            </a:pPr>
            <a:r>
              <a:rPr lang="en-GB" sz="2000" dirty="0">
                <a:latin typeface="Arial" panose="020B0604020202020204" pitchFamily="34" charset="0"/>
              </a:rPr>
              <a:t>Create a profile for Aysha and an Action Plan including support to help the family access some more social opportunities</a:t>
            </a:r>
          </a:p>
          <a:p>
            <a:pPr marL="342900" indent="-342900">
              <a:buFont typeface="Arial" panose="020B0604020202020204" pitchFamily="34" charset="0"/>
              <a:buChar char="•"/>
            </a:pPr>
            <a:r>
              <a:rPr lang="en-GB" sz="2000" dirty="0">
                <a:latin typeface="Arial" panose="020B0604020202020204" pitchFamily="34" charset="0"/>
              </a:rPr>
              <a:t>Follow a Plan- Review- Do cycle with the Needs Led Approach</a:t>
            </a:r>
          </a:p>
          <a:p>
            <a:pPr marL="342900" indent="-342900">
              <a:buFont typeface="Arial" panose="020B0604020202020204" pitchFamily="34" charset="0"/>
              <a:buChar char="•"/>
            </a:pPr>
            <a:endParaRPr lang="en-GB" sz="2000" dirty="0">
              <a:latin typeface="Arial" panose="020B0604020202020204" pitchFamily="34" charset="0"/>
            </a:endParaRP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endParaRPr lang="en-GB" dirty="0"/>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p:txBody>
          <a:bodyPr/>
          <a:lstStyle/>
          <a:p>
            <a:r>
              <a:rPr lang="en-GB" dirty="0"/>
              <a:t>Case Study- Aysha</a:t>
            </a:r>
          </a:p>
        </p:txBody>
      </p:sp>
    </p:spTree>
    <p:extLst>
      <p:ext uri="{BB962C8B-B14F-4D97-AF65-F5344CB8AC3E}">
        <p14:creationId xmlns:p14="http://schemas.microsoft.com/office/powerpoint/2010/main" val="15750499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838200" y="2205520"/>
            <a:ext cx="10515600" cy="4287355"/>
          </a:xfrm>
        </p:spPr>
        <p:txBody>
          <a:bodyPr/>
          <a:lstStyle/>
          <a:p>
            <a:pPr marL="342900" indent="-342900">
              <a:buFont typeface="Arial" panose="020B0604020202020204" pitchFamily="34" charset="0"/>
              <a:buChar char="•"/>
            </a:pPr>
            <a:r>
              <a:rPr lang="en-GB" sz="2000" dirty="0">
                <a:latin typeface="Arial" panose="020B0604020202020204" pitchFamily="34" charset="0"/>
              </a:rPr>
              <a:t>Setting has noticed that Aaron is finding it hard to regulate his emotions, is highly distractable and impulsive</a:t>
            </a:r>
          </a:p>
          <a:p>
            <a:pPr marL="342900" indent="-342900">
              <a:buFont typeface="Arial" panose="020B0604020202020204" pitchFamily="34" charset="0"/>
              <a:buChar char="•"/>
            </a:pPr>
            <a:r>
              <a:rPr lang="en-GB" sz="2000" dirty="0">
                <a:latin typeface="Arial" panose="020B0604020202020204" pitchFamily="34" charset="0"/>
              </a:rPr>
              <a:t>The SENCo mentions this at parent- teacher consultations but the family don’t feel that these are issues at home</a:t>
            </a:r>
          </a:p>
          <a:p>
            <a:pPr marL="342900" indent="-342900">
              <a:buFont typeface="Arial" panose="020B0604020202020204" pitchFamily="34" charset="0"/>
              <a:buChar char="•"/>
            </a:pPr>
            <a:r>
              <a:rPr lang="en-GB" sz="2000" dirty="0">
                <a:latin typeface="Arial" panose="020B0604020202020204" pitchFamily="34" charset="0"/>
              </a:rPr>
              <a:t>The setting are finding it increasingly hard for Aaron to access his learning</a:t>
            </a:r>
          </a:p>
          <a:p>
            <a:pPr marL="342900" indent="-342900">
              <a:buFont typeface="Arial" panose="020B0604020202020204" pitchFamily="34" charset="0"/>
              <a:buChar char="•"/>
            </a:pPr>
            <a:r>
              <a:rPr lang="en-GB" sz="2000" dirty="0">
                <a:latin typeface="Arial" panose="020B0604020202020204" pitchFamily="34" charset="0"/>
              </a:rPr>
              <a:t>How would you use a Needs Led Approach to support Aaron?</a:t>
            </a:r>
          </a:p>
          <a:p>
            <a:endParaRPr lang="en-GB" sz="2000" dirty="0"/>
          </a:p>
          <a:p>
            <a:endParaRPr lang="en-GB" dirty="0"/>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p:txBody>
          <a:bodyPr/>
          <a:lstStyle/>
          <a:p>
            <a:r>
              <a:rPr lang="en-GB" dirty="0"/>
              <a:t>Case Study- Aaron</a:t>
            </a:r>
          </a:p>
        </p:txBody>
      </p:sp>
    </p:spTree>
    <p:extLst>
      <p:ext uri="{BB962C8B-B14F-4D97-AF65-F5344CB8AC3E}">
        <p14:creationId xmlns:p14="http://schemas.microsoft.com/office/powerpoint/2010/main" val="19987450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757813" y="2205520"/>
            <a:ext cx="10515600" cy="4287355"/>
          </a:xfrm>
        </p:spPr>
        <p:txBody>
          <a:bodyPr/>
          <a:lstStyle/>
          <a:p>
            <a:pPr marL="342900" indent="-342900">
              <a:buFont typeface="Arial" panose="020B0604020202020204" pitchFamily="34" charset="0"/>
              <a:buChar char="•"/>
            </a:pPr>
            <a:r>
              <a:rPr lang="en-GB" sz="2000" dirty="0">
                <a:latin typeface="Arial" panose="020B0604020202020204" pitchFamily="34" charset="0"/>
              </a:rPr>
              <a:t>Arrange a time to talk with the family (and Aaron if appropriate)</a:t>
            </a:r>
          </a:p>
          <a:p>
            <a:pPr marL="342900" indent="-342900">
              <a:buFont typeface="Arial" panose="020B0604020202020204" pitchFamily="34" charset="0"/>
              <a:buChar char="•"/>
            </a:pPr>
            <a:r>
              <a:rPr lang="en-GB" sz="2000" dirty="0">
                <a:latin typeface="Arial" panose="020B0604020202020204" pitchFamily="34" charset="0"/>
              </a:rPr>
              <a:t>Discuss a Needs Led Approach with the family and Aaron (if appropriate) and give the ‘Information for Families’ letter</a:t>
            </a:r>
          </a:p>
          <a:p>
            <a:pPr marL="342900" indent="-342900">
              <a:buFont typeface="Arial" panose="020B0604020202020204" pitchFamily="34" charset="0"/>
              <a:buChar char="•"/>
            </a:pPr>
            <a:r>
              <a:rPr lang="en-GB" sz="2000" dirty="0">
                <a:latin typeface="Arial" panose="020B0604020202020204" pitchFamily="34" charset="0"/>
              </a:rPr>
              <a:t>Give the family some time to think about the approach and whether this is right for them</a:t>
            </a:r>
          </a:p>
          <a:p>
            <a:pPr marL="342900" indent="-342900">
              <a:buFont typeface="Arial" panose="020B0604020202020204" pitchFamily="34" charset="0"/>
              <a:buChar char="•"/>
            </a:pPr>
            <a:r>
              <a:rPr lang="en-GB" sz="2000" dirty="0">
                <a:latin typeface="Arial" panose="020B0604020202020204" pitchFamily="34" charset="0"/>
              </a:rPr>
              <a:t>Use Observation Tables to talk together and understand more about Aaron at home and school. These provide an objective opportunity to talk about Aaron’s profile of strengths and needs. </a:t>
            </a:r>
          </a:p>
          <a:p>
            <a:pPr marL="342900" indent="-342900">
              <a:buFont typeface="Arial" panose="020B0604020202020204" pitchFamily="34" charset="0"/>
              <a:buChar char="•"/>
            </a:pPr>
            <a:r>
              <a:rPr lang="en-GB" sz="2000" dirty="0">
                <a:latin typeface="Arial" panose="020B0604020202020204" pitchFamily="34" charset="0"/>
              </a:rPr>
              <a:t>Create a profile for Aaron and an Action Plan based on identified needs</a:t>
            </a:r>
          </a:p>
          <a:p>
            <a:pPr marL="342900" indent="-342900">
              <a:buFont typeface="Arial" panose="020B0604020202020204" pitchFamily="34" charset="0"/>
              <a:buChar char="•"/>
            </a:pPr>
            <a:r>
              <a:rPr lang="en-GB" sz="2000" dirty="0">
                <a:latin typeface="Arial" panose="020B0604020202020204" pitchFamily="34" charset="0"/>
              </a:rPr>
              <a:t>Follow a Plan- Review- Do cycle with the Needs Led Approach</a:t>
            </a:r>
          </a:p>
          <a:p>
            <a:pPr marL="342900" indent="-342900">
              <a:buFont typeface="Arial" panose="020B0604020202020204" pitchFamily="34" charset="0"/>
              <a:buChar char="•"/>
            </a:pPr>
            <a:endParaRPr lang="en-GB" sz="2000" dirty="0">
              <a:latin typeface="Arial" panose="020B0604020202020204" pitchFamily="34" charset="0"/>
            </a:endParaRPr>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endParaRPr lang="en-GB" sz="2000" dirty="0"/>
          </a:p>
          <a:p>
            <a:endParaRPr lang="en-GB" dirty="0"/>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p:txBody>
          <a:bodyPr/>
          <a:lstStyle/>
          <a:p>
            <a:r>
              <a:rPr lang="en-GB" dirty="0"/>
              <a:t>Case Study- Aaron</a:t>
            </a:r>
          </a:p>
        </p:txBody>
      </p:sp>
    </p:spTree>
    <p:extLst>
      <p:ext uri="{BB962C8B-B14F-4D97-AF65-F5344CB8AC3E}">
        <p14:creationId xmlns:p14="http://schemas.microsoft.com/office/powerpoint/2010/main" val="12770967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2EEDE-0956-4982-540E-F05BA1BA0281}"/>
              </a:ext>
            </a:extLst>
          </p:cNvPr>
          <p:cNvSpPr>
            <a:spLocks noGrp="1"/>
          </p:cNvSpPr>
          <p:nvPr>
            <p:ph type="ctrTitle"/>
          </p:nvPr>
        </p:nvSpPr>
        <p:spPr>
          <a:xfrm>
            <a:off x="894477" y="2514652"/>
            <a:ext cx="10825078" cy="1509713"/>
          </a:xfrm>
        </p:spPr>
        <p:txBody>
          <a:bodyPr>
            <a:noAutofit/>
          </a:bodyPr>
          <a:lstStyle/>
          <a:p>
            <a:br>
              <a:rPr lang="en-GB" sz="3600" dirty="0"/>
            </a:br>
            <a:br>
              <a:rPr lang="en-GB" sz="3600" dirty="0"/>
            </a:br>
            <a:r>
              <a:rPr lang="en-GB" sz="3600" dirty="0"/>
              <a:t>FAQs</a:t>
            </a:r>
            <a:endParaRPr lang="en-GB" sz="3600" dirty="0">
              <a:latin typeface="Arial" panose="020B0604020202020204" pitchFamily="34" charset="0"/>
            </a:endParaRPr>
          </a:p>
        </p:txBody>
      </p:sp>
      <p:pic>
        <p:nvPicPr>
          <p:cNvPr id="3" name="Picture 2">
            <a:extLst>
              <a:ext uri="{FF2B5EF4-FFF2-40B4-BE49-F238E27FC236}">
                <a16:creationId xmlns:a16="http://schemas.microsoft.com/office/drawing/2014/main" id="{E7710973-FA94-E6C7-EE3B-313693BD6840}"/>
              </a:ext>
            </a:extLst>
          </p:cNvPr>
          <p:cNvPicPr>
            <a:picLocks noChangeAspect="1"/>
          </p:cNvPicPr>
          <p:nvPr/>
        </p:nvPicPr>
        <p:blipFill>
          <a:blip r:embed="rId2"/>
          <a:stretch>
            <a:fillRect/>
          </a:stretch>
        </p:blipFill>
        <p:spPr>
          <a:xfrm>
            <a:off x="7558680" y="2514652"/>
            <a:ext cx="1987254" cy="1913195"/>
          </a:xfrm>
          <a:prstGeom prst="rect">
            <a:avLst/>
          </a:prstGeom>
        </p:spPr>
      </p:pic>
    </p:spTree>
    <p:extLst>
      <p:ext uri="{BB962C8B-B14F-4D97-AF65-F5344CB8AC3E}">
        <p14:creationId xmlns:p14="http://schemas.microsoft.com/office/powerpoint/2010/main" val="247295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311728" y="1870364"/>
            <a:ext cx="11731336" cy="5590309"/>
          </a:xfrm>
        </p:spPr>
        <p:txBody>
          <a:bodyPr>
            <a:normAutofit/>
          </a:bodyPr>
          <a:lstStyle/>
          <a:p>
            <a:r>
              <a:rPr lang="en-GB" sz="1700" b="1" dirty="0">
                <a:latin typeface="Arial" panose="020B0604020202020204" pitchFamily="34" charset="0"/>
              </a:rPr>
              <a:t>We are worried that the Needs Led Approach may lead to parent carers requesting actions that are unrealistic for our school.</a:t>
            </a:r>
          </a:p>
          <a:p>
            <a:r>
              <a:rPr lang="en-GB" sz="1700" dirty="0">
                <a:latin typeface="Arial" panose="020B0604020202020204" pitchFamily="34" charset="0"/>
              </a:rPr>
              <a:t>One of the key principles for action planning is that the actions are realistic. No one is helped by setting unrealistic actions! This applies to parents as well as schools and is another reason why it is so important to work together to understand each other.</a:t>
            </a:r>
          </a:p>
          <a:p>
            <a:r>
              <a:rPr lang="en-GB" sz="1700" b="1" dirty="0">
                <a:latin typeface="Arial" panose="020B0604020202020204" pitchFamily="34" charset="0"/>
              </a:rPr>
              <a:t>How do I start the conversation with parents?</a:t>
            </a:r>
          </a:p>
          <a:p>
            <a:r>
              <a:rPr lang="en-GB" sz="1700" dirty="0">
                <a:latin typeface="Arial" panose="020B0604020202020204" pitchFamily="34" charset="0"/>
              </a:rPr>
              <a:t>Some settings have found that sharing the manual and talking through the observation tables are a good place to start. We hope the ‘Information for Families’ letter will provide some additional support for families and enable them to understand more about the Needs Led Approach at their own pace.</a:t>
            </a:r>
          </a:p>
          <a:p>
            <a:r>
              <a:rPr lang="en-GB" sz="1700" b="1" dirty="0">
                <a:latin typeface="Arial" panose="020B0604020202020204" pitchFamily="34" charset="0"/>
              </a:rPr>
              <a:t>How do I capture different views when parents are separated?</a:t>
            </a:r>
          </a:p>
          <a:p>
            <a:r>
              <a:rPr lang="en-GB" sz="1700" dirty="0">
                <a:latin typeface="Arial" panose="020B0604020202020204" pitchFamily="34" charset="0"/>
              </a:rPr>
              <a:t>It is important that all views are included in a Needs Led Approach. It is OK to have different opinions if you can’t agree. These can be marked differently on the sliders to show who thinks what. </a:t>
            </a:r>
          </a:p>
          <a:p>
            <a:endParaRPr lang="en-GB" dirty="0">
              <a:latin typeface="Arial" panose="020B0604020202020204" pitchFamily="34" charset="0"/>
            </a:endParaRPr>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a:xfrm>
            <a:off x="405245" y="170728"/>
            <a:ext cx="9311640" cy="1325563"/>
          </a:xfrm>
        </p:spPr>
        <p:txBody>
          <a:bodyPr/>
          <a:lstStyle/>
          <a:p>
            <a:r>
              <a:rPr lang="en-GB" dirty="0"/>
              <a:t>Frequently Asked Questions </a:t>
            </a:r>
            <a:br>
              <a:rPr lang="en-GB" dirty="0"/>
            </a:br>
            <a:r>
              <a:rPr lang="en-GB" dirty="0"/>
              <a:t>Working with parent-carers</a:t>
            </a:r>
          </a:p>
        </p:txBody>
      </p:sp>
    </p:spTree>
    <p:extLst>
      <p:ext uri="{BB962C8B-B14F-4D97-AF65-F5344CB8AC3E}">
        <p14:creationId xmlns:p14="http://schemas.microsoft.com/office/powerpoint/2010/main" val="31839320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519545" y="1797629"/>
            <a:ext cx="10868891" cy="4620602"/>
          </a:xfrm>
        </p:spPr>
        <p:txBody>
          <a:bodyPr>
            <a:normAutofit/>
          </a:bodyPr>
          <a:lstStyle/>
          <a:p>
            <a:r>
              <a:rPr lang="en-GB" sz="2000" b="1" dirty="0">
                <a:latin typeface="Arial" panose="020B0604020202020204" pitchFamily="34" charset="0"/>
              </a:rPr>
              <a:t>What support is there for parents who are considering the Needs Led Approach?</a:t>
            </a:r>
          </a:p>
          <a:p>
            <a:r>
              <a:rPr lang="en-GB" sz="2000" dirty="0">
                <a:latin typeface="Arial" panose="020B0604020202020204" pitchFamily="34" charset="0"/>
              </a:rPr>
              <a:t>The key support is detailed in the ‘Information for Families’ letter which you need to share with parents when you are considering this approach. This contains information about </a:t>
            </a:r>
            <a:r>
              <a:rPr lang="en-GB" sz="2000" dirty="0">
                <a:effectLst/>
                <a:latin typeface="Arial" panose="020B0604020202020204" pitchFamily="34" charset="0"/>
                <a:ea typeface="Times New Roman" panose="02020603050405020304" pitchFamily="18" charset="0"/>
              </a:rPr>
              <a:t>The B&amp;NES Parent Carer Forum </a:t>
            </a:r>
            <a:r>
              <a:rPr lang="en-GB" sz="2000" b="1" dirty="0">
                <a:effectLst/>
                <a:latin typeface="Arial" panose="020B0604020202020204" pitchFamily="34" charset="0"/>
                <a:ea typeface="Times New Roman" panose="02020603050405020304" pitchFamily="18" charset="0"/>
              </a:rPr>
              <a:t>ND Support Line</a:t>
            </a:r>
            <a:r>
              <a:rPr lang="en-GB" sz="2000" dirty="0">
                <a:effectLst/>
                <a:latin typeface="Arial" panose="020B0604020202020204" pitchFamily="34" charset="0"/>
                <a:ea typeface="Times New Roman" panose="02020603050405020304" pitchFamily="18" charset="0"/>
              </a:rPr>
              <a:t> and </a:t>
            </a:r>
            <a:r>
              <a:rPr lang="en-GB" sz="2000" dirty="0">
                <a:latin typeface="Arial" panose="020B0604020202020204" pitchFamily="34" charset="0"/>
                <a:cs typeface="Arial" panose="020B0604020202020204" pitchFamily="34" charset="0"/>
              </a:rPr>
              <a:t>Wiltshire Parent Carer Council (WPCC) </a:t>
            </a:r>
            <a:r>
              <a:rPr lang="en-GB" sz="2000" b="1" dirty="0">
                <a:latin typeface="Arial" panose="020B0604020202020204" pitchFamily="34" charset="0"/>
                <a:cs typeface="Arial" panose="020B0604020202020204" pitchFamily="34" charset="0"/>
              </a:rPr>
              <a:t>ND advice line </a:t>
            </a: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r>
              <a:rPr lang="en-GB" sz="2000" b="1" dirty="0">
                <a:latin typeface="Arial" panose="020B0604020202020204" pitchFamily="34" charset="0"/>
              </a:rPr>
              <a:t>Can I share the Manual, Observation Tables and Resources Pack with parents?</a:t>
            </a:r>
          </a:p>
          <a:p>
            <a:r>
              <a:rPr lang="en-GB" sz="2000" dirty="0">
                <a:latin typeface="Arial" panose="020B0604020202020204" pitchFamily="34" charset="0"/>
              </a:rPr>
              <a:t>Some parents have told us that this can be rather overwhelming and it can also lead to parents and school working in silo, rather than collaboratively. We recommend having a conversation first, then providing parents with the ‘Information for Families’ letter. </a:t>
            </a:r>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a:xfrm>
            <a:off x="519545" y="264984"/>
            <a:ext cx="9311640" cy="1325563"/>
          </a:xfrm>
        </p:spPr>
        <p:txBody>
          <a:bodyPr/>
          <a:lstStyle/>
          <a:p>
            <a:r>
              <a:rPr lang="en-GB" dirty="0"/>
              <a:t>Frequently Asked Questions </a:t>
            </a:r>
            <a:br>
              <a:rPr lang="en-GB" dirty="0"/>
            </a:br>
            <a:r>
              <a:rPr lang="en-GB" dirty="0"/>
              <a:t>Working with parent-carers</a:t>
            </a:r>
          </a:p>
        </p:txBody>
      </p:sp>
      <p:pic>
        <p:nvPicPr>
          <p:cNvPr id="4" name="Picture 3">
            <a:extLst>
              <a:ext uri="{FF2B5EF4-FFF2-40B4-BE49-F238E27FC236}">
                <a16:creationId xmlns:a16="http://schemas.microsoft.com/office/drawing/2014/main" id="{EEB0F671-7058-A1CC-D3C2-539048080918}"/>
              </a:ext>
            </a:extLst>
          </p:cNvPr>
          <p:cNvPicPr>
            <a:picLocks noChangeAspect="1"/>
          </p:cNvPicPr>
          <p:nvPr/>
        </p:nvPicPr>
        <p:blipFill>
          <a:blip r:embed="rId2"/>
          <a:stretch>
            <a:fillRect/>
          </a:stretch>
        </p:blipFill>
        <p:spPr>
          <a:xfrm>
            <a:off x="7607225" y="314357"/>
            <a:ext cx="752381" cy="1276190"/>
          </a:xfrm>
          <a:prstGeom prst="rect">
            <a:avLst/>
          </a:prstGeom>
        </p:spPr>
      </p:pic>
      <p:pic>
        <p:nvPicPr>
          <p:cNvPr id="5" name="Picture 4">
            <a:extLst>
              <a:ext uri="{FF2B5EF4-FFF2-40B4-BE49-F238E27FC236}">
                <a16:creationId xmlns:a16="http://schemas.microsoft.com/office/drawing/2014/main" id="{487CFDE0-B79A-6673-45BA-6933867ABAAC}"/>
              </a:ext>
            </a:extLst>
          </p:cNvPr>
          <p:cNvPicPr>
            <a:picLocks noChangeAspect="1"/>
          </p:cNvPicPr>
          <p:nvPr/>
        </p:nvPicPr>
        <p:blipFill>
          <a:blip r:embed="rId3"/>
          <a:stretch>
            <a:fillRect/>
          </a:stretch>
        </p:blipFill>
        <p:spPr>
          <a:xfrm>
            <a:off x="2799470" y="3223418"/>
            <a:ext cx="1928091" cy="1325563"/>
          </a:xfrm>
          <a:prstGeom prst="rect">
            <a:avLst/>
          </a:prstGeom>
        </p:spPr>
      </p:pic>
      <p:pic>
        <p:nvPicPr>
          <p:cNvPr id="6" name="Picture 5">
            <a:extLst>
              <a:ext uri="{FF2B5EF4-FFF2-40B4-BE49-F238E27FC236}">
                <a16:creationId xmlns:a16="http://schemas.microsoft.com/office/drawing/2014/main" id="{1B9BD4A7-158C-924A-C9E1-AAB27A173BAF}"/>
              </a:ext>
            </a:extLst>
          </p:cNvPr>
          <p:cNvPicPr>
            <a:picLocks noChangeAspect="1"/>
          </p:cNvPicPr>
          <p:nvPr/>
        </p:nvPicPr>
        <p:blipFill>
          <a:blip r:embed="rId4"/>
          <a:stretch>
            <a:fillRect/>
          </a:stretch>
        </p:blipFill>
        <p:spPr>
          <a:xfrm>
            <a:off x="4966234" y="3223418"/>
            <a:ext cx="1975512" cy="1223959"/>
          </a:xfrm>
          <a:prstGeom prst="rect">
            <a:avLst/>
          </a:prstGeom>
        </p:spPr>
      </p:pic>
    </p:spTree>
    <p:extLst>
      <p:ext uri="{BB962C8B-B14F-4D97-AF65-F5344CB8AC3E}">
        <p14:creationId xmlns:p14="http://schemas.microsoft.com/office/powerpoint/2010/main" val="16725596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378869" y="1565860"/>
            <a:ext cx="11496608" cy="5002470"/>
          </a:xfrm>
        </p:spPr>
        <p:txBody>
          <a:bodyPr>
            <a:normAutofit fontScale="92500" lnSpcReduction="10000"/>
          </a:bodyPr>
          <a:lstStyle/>
          <a:p>
            <a:endParaRPr lang="en-GB" sz="2000" b="1" dirty="0">
              <a:latin typeface="Arial" panose="020B0604020202020204" pitchFamily="34" charset="0"/>
            </a:endParaRPr>
          </a:p>
          <a:p>
            <a:r>
              <a:rPr lang="en-GB" sz="2000" b="1" dirty="0">
                <a:latin typeface="Arial" panose="020B0604020202020204" pitchFamily="34" charset="0"/>
              </a:rPr>
              <a:t>Where can I find the documents I need for the Profile?</a:t>
            </a:r>
          </a:p>
          <a:p>
            <a:r>
              <a:rPr lang="en-GB" sz="2000" dirty="0">
                <a:latin typeface="Arial" panose="020B0604020202020204" pitchFamily="34" charset="0"/>
              </a:rPr>
              <a:t>All the documents are available on our website</a:t>
            </a: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endParaRPr lang="en-GB" sz="2000" dirty="0">
              <a:latin typeface="Arial" panose="020B0604020202020204" pitchFamily="34" charset="0"/>
            </a:endParaRPr>
          </a:p>
          <a:p>
            <a:r>
              <a:rPr lang="en-GB" sz="2000" b="1" dirty="0">
                <a:latin typeface="Arial" panose="020B0604020202020204" pitchFamily="34" charset="0"/>
              </a:rPr>
              <a:t>Who can complete a Needs Led Approach Profile and Action Plan?</a:t>
            </a:r>
          </a:p>
          <a:p>
            <a:r>
              <a:rPr lang="en-GB" sz="2000" dirty="0">
                <a:latin typeface="Arial" panose="020B0604020202020204" pitchFamily="34" charset="0"/>
              </a:rPr>
              <a:t>Anyone who has completed this training session can complete the Needs Led Approach work, as long as this is a collaboration between all those working with the child and the family. </a:t>
            </a:r>
          </a:p>
          <a:p>
            <a:r>
              <a:rPr lang="en-GB" sz="2000" i="1" dirty="0">
                <a:latin typeface="Arial" panose="020B0604020202020204" pitchFamily="34" charset="0"/>
              </a:rPr>
              <a:t>‘I have </a:t>
            </a:r>
            <a:r>
              <a:rPr lang="en-GB" sz="2000" i="1" dirty="0">
                <a:solidFill>
                  <a:srgbClr val="000000"/>
                </a:solidFill>
                <a:effectLst/>
                <a:latin typeface="Arial" panose="020B0604020202020204" pitchFamily="34" charset="0"/>
                <a:ea typeface="Times New Roman" panose="02020603050405020304" pitchFamily="18" charset="0"/>
              </a:rPr>
              <a:t>completed a staff meeting for all staff to talk about the profile and action plan as a starting point’ </a:t>
            </a:r>
            <a:r>
              <a:rPr lang="en-GB" sz="2000" dirty="0">
                <a:latin typeface="Arial" panose="020B0604020202020204" pitchFamily="34" charset="0"/>
              </a:rPr>
              <a:t>(Feedback from Primary SENCO, pilot project May 2024)</a:t>
            </a:r>
          </a:p>
          <a:p>
            <a:r>
              <a:rPr lang="en-GB" sz="2000" i="1" dirty="0">
                <a:solidFill>
                  <a:srgbClr val="000000"/>
                </a:solidFill>
                <a:effectLst/>
                <a:latin typeface="Arial" panose="020B0604020202020204" pitchFamily="34" charset="0"/>
                <a:ea typeface="Times New Roman" panose="02020603050405020304" pitchFamily="18" charset="0"/>
              </a:rPr>
              <a:t>‘I have arranged a meeting arrange to discuss with the Head Teacher, then will feedback to staff at a meeting and ask them to identify children that the profile can be considered for</a:t>
            </a:r>
            <a:r>
              <a:rPr lang="en-GB" sz="2400" dirty="0">
                <a:solidFill>
                  <a:srgbClr val="000000"/>
                </a:solidFill>
                <a:effectLst/>
                <a:latin typeface="Arial" panose="020B0604020202020204" pitchFamily="34" charset="0"/>
                <a:ea typeface="Times New Roman" panose="02020603050405020304" pitchFamily="18" charset="0"/>
              </a:rPr>
              <a:t>’ </a:t>
            </a:r>
            <a:r>
              <a:rPr lang="en-GB" sz="2000" dirty="0">
                <a:latin typeface="Arial" panose="020B0604020202020204" pitchFamily="34" charset="0"/>
              </a:rPr>
              <a:t>(Feedback from Primary SENCO, pilot project May 2024)</a:t>
            </a:r>
          </a:p>
          <a:p>
            <a:endParaRPr lang="en-GB" i="1" dirty="0">
              <a:latin typeface="Arial" panose="020B0604020202020204" pitchFamily="34" charset="0"/>
            </a:endParaRPr>
          </a:p>
          <a:p>
            <a:endParaRPr lang="en-GB" dirty="0">
              <a:latin typeface="Arial" panose="020B0604020202020204" pitchFamily="34" charset="0"/>
            </a:endParaRPr>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a:xfrm>
            <a:off x="519545" y="264984"/>
            <a:ext cx="9311640" cy="1325563"/>
          </a:xfrm>
        </p:spPr>
        <p:txBody>
          <a:bodyPr/>
          <a:lstStyle/>
          <a:p>
            <a:r>
              <a:rPr lang="en-GB" dirty="0"/>
              <a:t>Frequently Asked Questions </a:t>
            </a:r>
            <a:br>
              <a:rPr lang="en-GB" dirty="0"/>
            </a:br>
            <a:r>
              <a:rPr lang="en-GB" dirty="0"/>
              <a:t>The Profile Kit</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6511F418-8190-2475-268E-FE3F0D2EB2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1747" y="161659"/>
            <a:ext cx="752381" cy="1276190"/>
          </a:xfrm>
          <a:prstGeom prst="rect">
            <a:avLst/>
          </a:prstGeom>
        </p:spPr>
      </p:pic>
      <p:pic>
        <p:nvPicPr>
          <p:cNvPr id="6" name="Picture 5">
            <a:extLst>
              <a:ext uri="{FF2B5EF4-FFF2-40B4-BE49-F238E27FC236}">
                <a16:creationId xmlns:a16="http://schemas.microsoft.com/office/drawing/2014/main" id="{E91143AE-8F16-06A3-3F42-32C9C216314A}"/>
              </a:ext>
            </a:extLst>
          </p:cNvPr>
          <p:cNvPicPr>
            <a:picLocks noChangeAspect="1"/>
          </p:cNvPicPr>
          <p:nvPr/>
        </p:nvPicPr>
        <p:blipFill>
          <a:blip r:embed="rId3"/>
          <a:stretch>
            <a:fillRect/>
          </a:stretch>
        </p:blipFill>
        <p:spPr>
          <a:xfrm>
            <a:off x="8206154" y="1385070"/>
            <a:ext cx="3277980" cy="233839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9953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F53C2D-40BF-90B2-43C6-ECE4E3BFE6C7}"/>
              </a:ext>
            </a:extLst>
          </p:cNvPr>
          <p:cNvSpPr>
            <a:spLocks noGrp="1"/>
          </p:cNvSpPr>
          <p:nvPr>
            <p:ph type="body" idx="1"/>
          </p:nvPr>
        </p:nvSpPr>
        <p:spPr>
          <a:xfrm>
            <a:off x="149272" y="903383"/>
            <a:ext cx="11210390" cy="5762370"/>
          </a:xfrm>
        </p:spPr>
        <p:txBody>
          <a:bodyPr>
            <a:normAutofit fontScale="92500" lnSpcReduction="10000"/>
          </a:bodyPr>
          <a:lstStyle/>
          <a:p>
            <a:endParaRPr lang="en-GB" sz="1800" b="1" dirty="0">
              <a:latin typeface="Arial" panose="020B0604020202020204" pitchFamily="34" charset="0"/>
            </a:endParaRPr>
          </a:p>
          <a:p>
            <a:r>
              <a:rPr lang="en-GB" sz="1800" b="1" dirty="0">
                <a:latin typeface="Arial" panose="020B0604020202020204" pitchFamily="34" charset="0"/>
              </a:rPr>
              <a:t>How does this fit with other support documents e.g. EHCP or ESA?</a:t>
            </a:r>
          </a:p>
          <a:p>
            <a:r>
              <a:rPr lang="en-GB" sz="1800" dirty="0">
                <a:latin typeface="Arial" panose="020B0604020202020204" pitchFamily="34" charset="0"/>
              </a:rPr>
              <a:t>A Needs Led Approach Profile and Action Plan is useful for identifying more specific areas of need at any particular time. If a child has another support plan in place, it is a good idea to reference this as part of the Action Plan. Although lots of work goes into plans, we have found that sometimes parents and carers aren’t sure what is happening and can feel that they don’t know what to do to help. A Needs Led Action Plan can reassure parent carers about what is happening in school and help provide support and advice for what home can do to help.</a:t>
            </a:r>
          </a:p>
          <a:p>
            <a:r>
              <a:rPr lang="en-GB" sz="1800" dirty="0">
                <a:latin typeface="Arial" panose="020B0604020202020204" pitchFamily="34" charset="0"/>
              </a:rPr>
              <a:t>If there are wider support needs in the family, it might not be the right time to also consider a Needs Led Approach plan. </a:t>
            </a:r>
          </a:p>
          <a:p>
            <a:r>
              <a:rPr lang="en-GB" sz="1800" i="1" dirty="0">
                <a:latin typeface="Arial" panose="020B0604020202020204" pitchFamily="34" charset="0"/>
              </a:rPr>
              <a:t>‘We have found it more parent/school friendly than an IEP. It’s more accessible and parents are more part of it’ </a:t>
            </a:r>
            <a:r>
              <a:rPr lang="en-GB" sz="1800" dirty="0">
                <a:latin typeface="Arial" panose="020B0604020202020204" pitchFamily="34" charset="0"/>
              </a:rPr>
              <a:t>(Feedback from Primary SENCO, pilot project May 2024)</a:t>
            </a:r>
          </a:p>
          <a:p>
            <a:endParaRPr lang="en-GB" sz="400" dirty="0">
              <a:latin typeface="Arial" panose="020B0604020202020204" pitchFamily="34" charset="0"/>
            </a:endParaRPr>
          </a:p>
          <a:p>
            <a:r>
              <a:rPr lang="en-GB" sz="1800" b="1" dirty="0">
                <a:latin typeface="Arial" panose="020B0604020202020204" pitchFamily="34" charset="0"/>
              </a:rPr>
              <a:t>Does a child need a diagnosis for support to be in place at school or an Education, Health and Care Needs Assessment (EHCNA)?</a:t>
            </a:r>
          </a:p>
          <a:p>
            <a:r>
              <a:rPr lang="en-GB" sz="1800" dirty="0">
                <a:latin typeface="Arial" panose="020B0604020202020204" pitchFamily="34" charset="0"/>
              </a:rPr>
              <a:t>Support in school is needs led, rather than diagnosis led. The majority of children and young people can be supported in school without an Education and Health Care Plan using a Needs Led Approach. </a:t>
            </a:r>
          </a:p>
          <a:p>
            <a:endParaRPr lang="en-GB" sz="1800" dirty="0">
              <a:latin typeface="Arial" panose="020B0604020202020204" pitchFamily="34" charset="0"/>
            </a:endParaRPr>
          </a:p>
          <a:p>
            <a:r>
              <a:rPr lang="en-GB" sz="1800" b="1" dirty="0">
                <a:latin typeface="Arial" panose="020B0604020202020204" pitchFamily="34" charset="0"/>
              </a:rPr>
              <a:t>I think a child in my school needs a diagnosis to meet a very specific need. How do I find out more?</a:t>
            </a:r>
          </a:p>
          <a:p>
            <a:r>
              <a:rPr lang="en-GB" sz="1800" dirty="0">
                <a:latin typeface="Arial" panose="020B0604020202020204" pitchFamily="34" charset="0"/>
              </a:rPr>
              <a:t>Please contact the ND Pathway to discuss if you think that lack of diagnosis is impacting on your ability to meet a child’s needs. </a:t>
            </a:r>
          </a:p>
        </p:txBody>
      </p:sp>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a:xfrm>
            <a:off x="149271" y="0"/>
            <a:ext cx="9311640" cy="1325563"/>
          </a:xfrm>
        </p:spPr>
        <p:txBody>
          <a:bodyPr/>
          <a:lstStyle/>
          <a:p>
            <a:r>
              <a:rPr lang="en-GB" dirty="0"/>
              <a:t>Frequently Asked Questions</a:t>
            </a:r>
            <a:br>
              <a:rPr lang="en-GB" dirty="0"/>
            </a:br>
            <a:r>
              <a:rPr lang="en-GB" dirty="0"/>
              <a:t>Access to Support </a:t>
            </a:r>
          </a:p>
        </p:txBody>
      </p:sp>
      <p:pic>
        <p:nvPicPr>
          <p:cNvPr id="5" name="Picture 4" descr="A black background with a black square&#10;&#10;Description automatically generated with medium confidence">
            <a:extLst>
              <a:ext uri="{FF2B5EF4-FFF2-40B4-BE49-F238E27FC236}">
                <a16:creationId xmlns:a16="http://schemas.microsoft.com/office/drawing/2014/main" id="{DD38440A-4099-16D5-7104-37884B5F0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7162" y="192247"/>
            <a:ext cx="752381" cy="1276190"/>
          </a:xfrm>
          <a:prstGeom prst="rect">
            <a:avLst/>
          </a:prstGeom>
        </p:spPr>
      </p:pic>
    </p:spTree>
    <p:extLst>
      <p:ext uri="{BB962C8B-B14F-4D97-AF65-F5344CB8AC3E}">
        <p14:creationId xmlns:p14="http://schemas.microsoft.com/office/powerpoint/2010/main" val="106933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BFDB09-DEFE-93AD-27B3-A8B130B9555D}"/>
              </a:ext>
            </a:extLst>
          </p:cNvPr>
          <p:cNvSpPr>
            <a:spLocks noGrp="1"/>
          </p:cNvSpPr>
          <p:nvPr>
            <p:ph type="title"/>
          </p:nvPr>
        </p:nvSpPr>
        <p:spPr/>
        <p:txBody>
          <a:bodyPr/>
          <a:lstStyle/>
          <a:p>
            <a:r>
              <a:rPr lang="en-GB" dirty="0"/>
              <a:t>Context  </a:t>
            </a:r>
          </a:p>
        </p:txBody>
      </p:sp>
      <p:pic>
        <p:nvPicPr>
          <p:cNvPr id="4" name="Picture 3">
            <a:extLst>
              <a:ext uri="{FF2B5EF4-FFF2-40B4-BE49-F238E27FC236}">
                <a16:creationId xmlns:a16="http://schemas.microsoft.com/office/drawing/2014/main" id="{618518FE-94B1-B315-3188-6B9E1A963E58}"/>
              </a:ext>
            </a:extLst>
          </p:cNvPr>
          <p:cNvPicPr>
            <a:picLocks noChangeAspect="1"/>
          </p:cNvPicPr>
          <p:nvPr/>
        </p:nvPicPr>
        <p:blipFill rotWithShape="1">
          <a:blip r:embed="rId3">
            <a:extLst>
              <a:ext uri="{28A0092B-C50C-407E-A947-70E740481C1C}">
                <a14:useLocalDpi xmlns:a14="http://schemas.microsoft.com/office/drawing/2010/main" val="0"/>
              </a:ext>
            </a:extLst>
          </a:blip>
          <a:srcRect b="28302"/>
          <a:stretch/>
        </p:blipFill>
        <p:spPr>
          <a:xfrm>
            <a:off x="1440456" y="3016834"/>
            <a:ext cx="9825198" cy="2464943"/>
          </a:xfrm>
          <a:prstGeom prst="rect">
            <a:avLst/>
          </a:prstGeom>
        </p:spPr>
      </p:pic>
      <p:pic>
        <p:nvPicPr>
          <p:cNvPr id="6" name="Picture 5" descr="A group of people at a table&#10;&#10;Description automatically generated">
            <a:extLst>
              <a:ext uri="{FF2B5EF4-FFF2-40B4-BE49-F238E27FC236}">
                <a16:creationId xmlns:a16="http://schemas.microsoft.com/office/drawing/2014/main" id="{6F67FC69-A86D-7319-81CE-9FB6336888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1790" y="1612591"/>
            <a:ext cx="1200000" cy="1247619"/>
          </a:xfrm>
          <a:prstGeom prst="rect">
            <a:avLst/>
          </a:prstGeom>
        </p:spPr>
      </p:pic>
      <p:sp>
        <p:nvSpPr>
          <p:cNvPr id="7" name="TextBox 6">
            <a:extLst>
              <a:ext uri="{FF2B5EF4-FFF2-40B4-BE49-F238E27FC236}">
                <a16:creationId xmlns:a16="http://schemas.microsoft.com/office/drawing/2014/main" id="{7B363441-CAC1-B57B-76E8-72C9D48C84B0}"/>
              </a:ext>
            </a:extLst>
          </p:cNvPr>
          <p:cNvSpPr txBox="1"/>
          <p:nvPr/>
        </p:nvSpPr>
        <p:spPr>
          <a:xfrm>
            <a:off x="2555630" y="1536771"/>
            <a:ext cx="8710024" cy="1323439"/>
          </a:xfrm>
          <a:prstGeom prst="rect">
            <a:avLst/>
          </a:prstGeom>
          <a:noFill/>
        </p:spPr>
        <p:txBody>
          <a:bodyPr wrap="square" rtlCol="0">
            <a:spAutoFit/>
          </a:bodyPr>
          <a:lstStyle/>
          <a:p>
            <a:r>
              <a:rPr lang="en-GB" sz="1600" b="1" dirty="0">
                <a:solidFill>
                  <a:schemeClr val="tx1">
                    <a:lumMod val="50000"/>
                  </a:schemeClr>
                </a:solidFill>
                <a:latin typeface="Arial" panose="020B0604020202020204" pitchFamily="34" charset="0"/>
                <a:cs typeface="Arial" panose="020B0604020202020204" pitchFamily="34" charset="0"/>
              </a:rPr>
              <a:t>Learning from doing</a:t>
            </a:r>
          </a:p>
          <a:p>
            <a:r>
              <a:rPr lang="en-GB" sz="1600" dirty="0">
                <a:solidFill>
                  <a:schemeClr val="tx1">
                    <a:lumMod val="50000"/>
                  </a:schemeClr>
                </a:solidFill>
                <a:latin typeface="Arial" panose="020B0604020202020204" pitchFamily="34" charset="0"/>
                <a:cs typeface="Arial" panose="020B0604020202020204" pitchFamily="34" charset="0"/>
              </a:rPr>
              <a:t>The Needs Led Approach was devised in Portsmouth and is now widely used across the country. We have been trialling this approach in B&amp;NES and Wiltshire with a number of settings since March 2024. We have adapted the approach in response to feedback from settings, other professionals and parent-carers.</a:t>
            </a:r>
          </a:p>
        </p:txBody>
      </p:sp>
      <p:sp>
        <p:nvSpPr>
          <p:cNvPr id="2" name="TextBox 1">
            <a:extLst>
              <a:ext uri="{FF2B5EF4-FFF2-40B4-BE49-F238E27FC236}">
                <a16:creationId xmlns:a16="http://schemas.microsoft.com/office/drawing/2014/main" id="{B2D07B42-A8D4-0B2F-2A12-0BB10E4A21EA}"/>
              </a:ext>
            </a:extLst>
          </p:cNvPr>
          <p:cNvSpPr txBox="1"/>
          <p:nvPr/>
        </p:nvSpPr>
        <p:spPr>
          <a:xfrm>
            <a:off x="2665356" y="5481777"/>
            <a:ext cx="8600297"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We will also seek to support the needs of those around the child in understanding more about how to help the child meet their potential</a:t>
            </a:r>
          </a:p>
        </p:txBody>
      </p:sp>
    </p:spTree>
    <p:extLst>
      <p:ext uri="{BB962C8B-B14F-4D97-AF65-F5344CB8AC3E}">
        <p14:creationId xmlns:p14="http://schemas.microsoft.com/office/powerpoint/2010/main" val="29000438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822DAD-E78E-9824-8076-2B79DD036E78}"/>
              </a:ext>
            </a:extLst>
          </p:cNvPr>
          <p:cNvSpPr>
            <a:spLocks noGrp="1"/>
          </p:cNvSpPr>
          <p:nvPr>
            <p:ph type="title"/>
          </p:nvPr>
        </p:nvSpPr>
        <p:spPr>
          <a:xfrm>
            <a:off x="328246" y="46037"/>
            <a:ext cx="9311640" cy="1325563"/>
          </a:xfrm>
        </p:spPr>
        <p:txBody>
          <a:bodyPr/>
          <a:lstStyle/>
          <a:p>
            <a:r>
              <a:rPr lang="en-GB" dirty="0"/>
              <a:t>Frequently Asked Questions </a:t>
            </a:r>
            <a:br>
              <a:rPr lang="en-GB" dirty="0"/>
            </a:br>
            <a:r>
              <a:rPr lang="en-GB" dirty="0"/>
              <a:t>Assessment with ND Pathway</a:t>
            </a:r>
          </a:p>
        </p:txBody>
      </p:sp>
      <p:sp>
        <p:nvSpPr>
          <p:cNvPr id="5" name="Text Placeholder 4">
            <a:extLst>
              <a:ext uri="{FF2B5EF4-FFF2-40B4-BE49-F238E27FC236}">
                <a16:creationId xmlns:a16="http://schemas.microsoft.com/office/drawing/2014/main" id="{5877B923-816A-69AA-E598-F2852E0F9FBB}"/>
              </a:ext>
            </a:extLst>
          </p:cNvPr>
          <p:cNvSpPr>
            <a:spLocks noGrp="1"/>
          </p:cNvSpPr>
          <p:nvPr>
            <p:ph type="body" idx="1"/>
          </p:nvPr>
        </p:nvSpPr>
        <p:spPr>
          <a:xfrm>
            <a:off x="328246" y="1371600"/>
            <a:ext cx="11535508" cy="5252589"/>
          </a:xfrm>
        </p:spPr>
        <p:txBody>
          <a:bodyPr>
            <a:normAutofit/>
          </a:bodyPr>
          <a:lstStyle/>
          <a:p>
            <a:r>
              <a:rPr lang="en-GB" sz="1800" b="1" dirty="0">
                <a:latin typeface="Arial" panose="020B0604020202020204" pitchFamily="34" charset="0"/>
              </a:rPr>
              <a:t>If the Needs Led Approach indicates that a referral to the ND Pathway is required, do we stop the Plan-Do-Review cycles?</a:t>
            </a:r>
          </a:p>
          <a:p>
            <a:r>
              <a:rPr lang="en-GB" sz="1800" dirty="0">
                <a:latin typeface="Arial" panose="020B0604020202020204" pitchFamily="34" charset="0"/>
              </a:rPr>
              <a:t>No, the support is still required for a child and family, whether they are on an assessment pathway or not. The support is related to needs, not related to a diagnosis. Not all children with a diagnosis will require a Needs Led Support Approach because their needs may be well understood and supported by those around them already.</a:t>
            </a:r>
          </a:p>
          <a:p>
            <a:endParaRPr lang="en-GB" sz="1800" dirty="0">
              <a:latin typeface="Arial" panose="020B0604020202020204" pitchFamily="34" charset="0"/>
            </a:endParaRPr>
          </a:p>
          <a:p>
            <a:r>
              <a:rPr lang="en-GB" sz="1800" b="1" dirty="0">
                <a:latin typeface="Arial" panose="020B0604020202020204" pitchFamily="34" charset="0"/>
              </a:rPr>
              <a:t>Can I complete a Needs Led Approach Profile for a child who already has a diagnosis or is on the Assessment Pathway?</a:t>
            </a:r>
          </a:p>
          <a:p>
            <a:r>
              <a:rPr lang="en-GB" sz="1800" dirty="0">
                <a:latin typeface="Arial" panose="020B0604020202020204" pitchFamily="34" charset="0"/>
              </a:rPr>
              <a:t>Yes! Trying to understand needs and offer support for each child regardless of diagnosis is the aim of the approach.</a:t>
            </a:r>
          </a:p>
          <a:p>
            <a:endParaRPr lang="en-GB" sz="1800" dirty="0">
              <a:latin typeface="Arial" panose="020B0604020202020204" pitchFamily="34" charset="0"/>
            </a:endParaRPr>
          </a:p>
          <a:p>
            <a:r>
              <a:rPr lang="en-GB" sz="1800" b="1" dirty="0">
                <a:latin typeface="Arial" panose="020B0604020202020204" pitchFamily="34" charset="0"/>
              </a:rPr>
              <a:t>I don’t have enough time to complete a profile for all the children in my school who need a referral. What shall I do?</a:t>
            </a:r>
          </a:p>
          <a:p>
            <a:r>
              <a:rPr lang="en-GB" sz="1800" dirty="0">
                <a:latin typeface="Arial" panose="020B0604020202020204" pitchFamily="34" charset="0"/>
              </a:rPr>
              <a:t>Think carefully about why a referral is needed. What are the needs of the child or family? Can these be met without a referral? Think about other members of the team who may be able to develop skills in the Needs Led Approach. This training is available for all. </a:t>
            </a:r>
          </a:p>
        </p:txBody>
      </p:sp>
    </p:spTree>
    <p:extLst>
      <p:ext uri="{BB962C8B-B14F-4D97-AF65-F5344CB8AC3E}">
        <p14:creationId xmlns:p14="http://schemas.microsoft.com/office/powerpoint/2010/main" val="8138102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94768-25F1-EAD1-4C11-BDBFAC73621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E738ADD-DC27-938C-833D-0AB8553A0039}"/>
              </a:ext>
            </a:extLst>
          </p:cNvPr>
          <p:cNvSpPr>
            <a:spLocks noGrp="1"/>
          </p:cNvSpPr>
          <p:nvPr>
            <p:ph type="title"/>
          </p:nvPr>
        </p:nvSpPr>
        <p:spPr>
          <a:xfrm>
            <a:off x="328246" y="46037"/>
            <a:ext cx="9311640" cy="1325563"/>
          </a:xfrm>
        </p:spPr>
        <p:txBody>
          <a:bodyPr/>
          <a:lstStyle/>
          <a:p>
            <a:r>
              <a:rPr lang="en-GB" dirty="0"/>
              <a:t>Resources </a:t>
            </a:r>
          </a:p>
        </p:txBody>
      </p:sp>
      <p:sp>
        <p:nvSpPr>
          <p:cNvPr id="5" name="Text Placeholder 4">
            <a:extLst>
              <a:ext uri="{FF2B5EF4-FFF2-40B4-BE49-F238E27FC236}">
                <a16:creationId xmlns:a16="http://schemas.microsoft.com/office/drawing/2014/main" id="{B2FDE2BB-8A3E-8EB1-8B24-F12249F2E375}"/>
              </a:ext>
            </a:extLst>
          </p:cNvPr>
          <p:cNvSpPr>
            <a:spLocks noGrp="1"/>
          </p:cNvSpPr>
          <p:nvPr>
            <p:ph type="body" idx="1"/>
          </p:nvPr>
        </p:nvSpPr>
        <p:spPr>
          <a:xfrm>
            <a:off x="328246" y="1371600"/>
            <a:ext cx="11535508" cy="5252589"/>
          </a:xfrm>
        </p:spPr>
        <p:txBody>
          <a:bodyPr>
            <a:normAutofit/>
          </a:bodyPr>
          <a:lstStyle/>
          <a:p>
            <a:r>
              <a:rPr lang="en-GB" sz="2000" b="1" dirty="0">
                <a:latin typeface="Arial" panose="020B0604020202020204" pitchFamily="34" charset="0"/>
              </a:rPr>
              <a:t>Images used during this slide show are from </a:t>
            </a:r>
            <a:r>
              <a:rPr lang="en-GB" sz="2000" b="1" dirty="0" err="1">
                <a:latin typeface="Arial" panose="020B0604020202020204" pitchFamily="34" charset="0"/>
              </a:rPr>
              <a:t>Neurowild</a:t>
            </a:r>
            <a:r>
              <a:rPr lang="en-GB" sz="2000" b="1" dirty="0">
                <a:latin typeface="Arial" panose="020B0604020202020204" pitchFamily="34" charset="0"/>
              </a:rPr>
              <a:t>. </a:t>
            </a:r>
          </a:p>
          <a:p>
            <a:r>
              <a:rPr lang="en-GB" sz="2000" b="1" dirty="0" err="1">
                <a:latin typeface="Arial" panose="020B0604020202020204" pitchFamily="34" charset="0"/>
              </a:rPr>
              <a:t>AutDHD</a:t>
            </a:r>
            <a:r>
              <a:rPr lang="en-GB" sz="2000" b="1" dirty="0">
                <a:latin typeface="Arial" panose="020B0604020202020204" pitchFamily="34" charset="0"/>
              </a:rPr>
              <a:t> Speech and Language Therapist Em Hammond produces a wide range of </a:t>
            </a:r>
            <a:r>
              <a:rPr lang="en-GB" sz="2000" b="1" dirty="0" err="1">
                <a:latin typeface="Arial" panose="020B0604020202020204" pitchFamily="34" charset="0"/>
              </a:rPr>
              <a:t>neuroaffirmative</a:t>
            </a:r>
            <a:r>
              <a:rPr lang="en-GB" sz="2000" b="1" dirty="0">
                <a:latin typeface="Arial" panose="020B0604020202020204" pitchFamily="34" charset="0"/>
              </a:rPr>
              <a:t> drawings to help everyone understand neurodivergence more. You can find out more here:</a:t>
            </a:r>
            <a:endParaRPr lang="en-GB" sz="2400" b="1" dirty="0">
              <a:latin typeface="Arial" panose="020B0604020202020204" pitchFamily="34" charset="0"/>
            </a:endParaRPr>
          </a:p>
          <a:p>
            <a:r>
              <a:rPr lang="en-GB" sz="2400" dirty="0">
                <a:hlinkClick r:id="rId2"/>
              </a:rPr>
              <a:t>Emily Hammond -</a:t>
            </a:r>
            <a:r>
              <a:rPr lang="en-GB" sz="2400" dirty="0" err="1">
                <a:hlinkClick r:id="rId2"/>
              </a:rPr>
              <a:t>NeuroWild</a:t>
            </a:r>
            <a:r>
              <a:rPr lang="en-GB" sz="2400" dirty="0">
                <a:hlinkClick r:id="rId2"/>
              </a:rPr>
              <a:t> | Teachers Pay Teachers</a:t>
            </a:r>
            <a:endParaRPr lang="en-GB" sz="2400" dirty="0"/>
          </a:p>
          <a:p>
            <a:endParaRPr lang="en-GB" sz="2400" dirty="0">
              <a:latin typeface="Arial" panose="020B0604020202020204" pitchFamily="34" charset="0"/>
            </a:endParaRPr>
          </a:p>
          <a:p>
            <a:endParaRPr lang="en-GB" sz="2400" dirty="0">
              <a:latin typeface="Arial" panose="020B0604020202020204" pitchFamily="34" charset="0"/>
            </a:endParaRPr>
          </a:p>
          <a:p>
            <a:r>
              <a:rPr lang="en-GB" sz="2400" b="1" dirty="0">
                <a:latin typeface="Arial" panose="020B0604020202020204" pitchFamily="34" charset="0"/>
              </a:rPr>
              <a:t>Our website: </a:t>
            </a:r>
          </a:p>
          <a:p>
            <a:r>
              <a:rPr lang="en-GB" sz="2400" dirty="0">
                <a:latin typeface="Arial" panose="020B0604020202020204" pitchFamily="34" charset="0"/>
              </a:rPr>
              <a:t> </a:t>
            </a:r>
            <a:r>
              <a:rPr lang="en-GB" sz="2400" dirty="0">
                <a:hlinkClick r:id="rId3"/>
              </a:rPr>
              <a:t>Neurodevelopmental Pathway - BSW Integrated Community Based Care</a:t>
            </a:r>
            <a:endParaRPr lang="en-GB" sz="2400" dirty="0">
              <a:latin typeface="Arial" panose="020B0604020202020204" pitchFamily="34" charset="0"/>
            </a:endParaRPr>
          </a:p>
          <a:p>
            <a:endParaRPr lang="en-GB" sz="1800" dirty="0">
              <a:latin typeface="Arial" panose="020B0604020202020204" pitchFamily="34" charset="0"/>
            </a:endParaRPr>
          </a:p>
          <a:p>
            <a:endParaRPr lang="en-GB" sz="1800" dirty="0">
              <a:latin typeface="Arial" panose="020B0604020202020204" pitchFamily="34" charset="0"/>
            </a:endParaRPr>
          </a:p>
        </p:txBody>
      </p:sp>
    </p:spTree>
    <p:extLst>
      <p:ext uri="{BB962C8B-B14F-4D97-AF65-F5344CB8AC3E}">
        <p14:creationId xmlns:p14="http://schemas.microsoft.com/office/powerpoint/2010/main" val="34947520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0505" y="307181"/>
            <a:ext cx="9144000" cy="2387600"/>
          </a:xfrm>
        </p:spPr>
        <p:txBody>
          <a:bodyPr>
            <a:normAutofit/>
          </a:bodyPr>
          <a:lstStyle/>
          <a:p>
            <a:pPr algn="l"/>
            <a:r>
              <a:rPr lang="en-GB" sz="4800" dirty="0">
                <a:solidFill>
                  <a:schemeClr val="bg1"/>
                </a:solidFill>
              </a:rPr>
              <a:t>Useful contact details</a:t>
            </a:r>
          </a:p>
        </p:txBody>
      </p:sp>
      <p:pic>
        <p:nvPicPr>
          <p:cNvPr id="4" name="Picture 3" descr="A phone and envelope on a black background&#10;&#10;Description automatically generated">
            <a:extLst>
              <a:ext uri="{FF2B5EF4-FFF2-40B4-BE49-F238E27FC236}">
                <a16:creationId xmlns:a16="http://schemas.microsoft.com/office/drawing/2014/main" id="{B903CE5D-6ABC-BAA4-1956-B7F5F6FB6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1999" y="1056252"/>
            <a:ext cx="2033142" cy="1957279"/>
          </a:xfrm>
          <a:prstGeom prst="rect">
            <a:avLst/>
          </a:prstGeom>
        </p:spPr>
      </p:pic>
      <p:sp>
        <p:nvSpPr>
          <p:cNvPr id="6" name="TextBox 5">
            <a:extLst>
              <a:ext uri="{FF2B5EF4-FFF2-40B4-BE49-F238E27FC236}">
                <a16:creationId xmlns:a16="http://schemas.microsoft.com/office/drawing/2014/main" id="{58367239-753B-375E-F3AE-5B7EF7432468}"/>
              </a:ext>
            </a:extLst>
          </p:cNvPr>
          <p:cNvSpPr txBox="1"/>
          <p:nvPr/>
        </p:nvSpPr>
        <p:spPr>
          <a:xfrm>
            <a:off x="1084385" y="2885947"/>
            <a:ext cx="10023230" cy="3539430"/>
          </a:xfrm>
          <a:prstGeom prst="rect">
            <a:avLst/>
          </a:prstGeom>
          <a:noFill/>
        </p:spPr>
        <p:txBody>
          <a:bodyPr wrap="square">
            <a:spAutoFit/>
          </a:bodyPr>
          <a:lstStyle/>
          <a:p>
            <a:r>
              <a:rPr lang="en-GB" sz="2800" b="1" dirty="0">
                <a:solidFill>
                  <a:schemeClr val="bg1"/>
                </a:solidFill>
                <a:latin typeface="Arial" panose="020B0604020202020204" pitchFamily="34" charset="0"/>
              </a:rPr>
              <a:t>B&amp;NES:</a:t>
            </a:r>
          </a:p>
          <a:p>
            <a:r>
              <a:rPr lang="en-GB" sz="2800" b="1" dirty="0">
                <a:solidFill>
                  <a:schemeClr val="bg1"/>
                </a:solidFill>
                <a:latin typeface="Arial" panose="020B0604020202020204" pitchFamily="34" charset="0"/>
              </a:rPr>
              <a:t>0300 247 0055 (Monday to Friday 9am – 4.30pm)</a:t>
            </a:r>
          </a:p>
          <a:p>
            <a:r>
              <a:rPr lang="en-GB" sz="2800" b="1" dirty="0">
                <a:solidFill>
                  <a:schemeClr val="bg1"/>
                </a:solidFill>
                <a:latin typeface="Arial" panose="020B0604020202020204" pitchFamily="34" charset="0"/>
              </a:rPr>
              <a:t>Email</a:t>
            </a:r>
            <a:r>
              <a:rPr lang="en-GB" sz="2800" b="1">
                <a:solidFill>
                  <a:schemeClr val="bg1"/>
                </a:solidFill>
                <a:latin typeface="Arial" panose="020B0604020202020204" pitchFamily="34" charset="0"/>
              </a:rPr>
              <a:t>: </a:t>
            </a:r>
            <a:r>
              <a:rPr lang="en-GB" sz="2800" b="1"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nd.pathway</a:t>
            </a:r>
            <a:r>
              <a:rPr lang="en-GB" sz="2800" b="1"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@hrgcaregroup.com</a:t>
            </a:r>
            <a:r>
              <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p>
          <a:p>
            <a:endPar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r>
              <a:rPr lang="en-GB" sz="2800" b="1" dirty="0">
                <a:solidFill>
                  <a:schemeClr val="bg1"/>
                </a:solidFill>
                <a:latin typeface="Arial" panose="020B0604020202020204" pitchFamily="34" charset="0"/>
              </a:rPr>
              <a:t>Wiltshire:</a:t>
            </a:r>
          </a:p>
          <a:p>
            <a:r>
              <a:rPr lang="en-GB" sz="2800" b="1" dirty="0">
                <a:solidFill>
                  <a:schemeClr val="bg1"/>
                </a:solidFill>
                <a:latin typeface="Arial" panose="020B0604020202020204" pitchFamily="34" charset="0"/>
              </a:rPr>
              <a:t>0300 247 0090 (Monday to Friday 9am – 5pm)</a:t>
            </a:r>
          </a:p>
          <a:p>
            <a:r>
              <a:rPr lang="en-GB" sz="2800" b="1" dirty="0">
                <a:solidFill>
                  <a:schemeClr val="bg1"/>
                </a:solidFill>
                <a:latin typeface="Arial" panose="020B0604020202020204" pitchFamily="34" charset="0"/>
              </a:rPr>
              <a:t>Email: </a:t>
            </a:r>
            <a:r>
              <a:rPr lang="en-GB" sz="2800" b="1"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nd.pathway@hrgcaregroup.com</a:t>
            </a:r>
            <a:r>
              <a:rPr lang="en-GB" sz="2800" dirty="0">
                <a:solidFill>
                  <a:schemeClr val="bg1"/>
                </a:solidFill>
                <a:effectLst/>
                <a:latin typeface="Arial" panose="020B0604020202020204" pitchFamily="34" charset="0"/>
                <a:ea typeface="Calibri" panose="020F0502020204030204" pitchFamily="34" charset="0"/>
                <a:cs typeface="Arial" panose="020B0604020202020204" pitchFamily="34" charset="0"/>
              </a:rPr>
              <a:t> </a:t>
            </a:r>
            <a:endParaRPr lang="en-GB" sz="2800" dirty="0">
              <a:solidFill>
                <a:schemeClr val="bg1"/>
              </a:solidFill>
            </a:endParaRPr>
          </a:p>
          <a:p>
            <a:endParaRPr lang="en-GB" sz="2800" dirty="0">
              <a:solidFill>
                <a:schemeClr val="bg1"/>
              </a:solidFill>
            </a:endParaRPr>
          </a:p>
        </p:txBody>
      </p:sp>
    </p:spTree>
    <p:extLst>
      <p:ext uri="{BB962C8B-B14F-4D97-AF65-F5344CB8AC3E}">
        <p14:creationId xmlns:p14="http://schemas.microsoft.com/office/powerpoint/2010/main" val="2243473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BFDB09-DEFE-93AD-27B3-A8B130B9555D}"/>
              </a:ext>
            </a:extLst>
          </p:cNvPr>
          <p:cNvSpPr>
            <a:spLocks noGrp="1"/>
          </p:cNvSpPr>
          <p:nvPr>
            <p:ph type="title"/>
          </p:nvPr>
        </p:nvSpPr>
        <p:spPr/>
        <p:txBody>
          <a:bodyPr/>
          <a:lstStyle/>
          <a:p>
            <a:r>
              <a:rPr lang="en-GB" dirty="0"/>
              <a:t>Key Principles  </a:t>
            </a:r>
          </a:p>
        </p:txBody>
      </p:sp>
      <p:sp>
        <p:nvSpPr>
          <p:cNvPr id="7" name="TextBox 6">
            <a:extLst>
              <a:ext uri="{FF2B5EF4-FFF2-40B4-BE49-F238E27FC236}">
                <a16:creationId xmlns:a16="http://schemas.microsoft.com/office/drawing/2014/main" id="{7B363441-CAC1-B57B-76E8-72C9D48C84B0}"/>
              </a:ext>
            </a:extLst>
          </p:cNvPr>
          <p:cNvSpPr txBox="1"/>
          <p:nvPr/>
        </p:nvSpPr>
        <p:spPr>
          <a:xfrm>
            <a:off x="2696303" y="3091427"/>
            <a:ext cx="8710025" cy="1077218"/>
          </a:xfrm>
          <a:prstGeom prst="rect">
            <a:avLst/>
          </a:prstGeom>
          <a:noFill/>
        </p:spPr>
        <p:txBody>
          <a:bodyPr wrap="square" rtlCol="0">
            <a:spAutoFit/>
          </a:bodyPr>
          <a:lstStyle/>
          <a:p>
            <a:r>
              <a:rPr lang="en-GB" sz="1600" b="1" dirty="0">
                <a:solidFill>
                  <a:schemeClr val="tx1">
                    <a:lumMod val="50000"/>
                  </a:schemeClr>
                </a:solidFill>
                <a:latin typeface="Arial" panose="020B0604020202020204" pitchFamily="34" charset="0"/>
                <a:cs typeface="Arial" panose="020B0604020202020204" pitchFamily="34" charset="0"/>
              </a:rPr>
              <a:t>Collaboration</a:t>
            </a:r>
          </a:p>
          <a:p>
            <a:r>
              <a:rPr lang="en-GB" sz="1600" dirty="0">
                <a:solidFill>
                  <a:schemeClr val="tx1">
                    <a:lumMod val="50000"/>
                  </a:schemeClr>
                </a:solidFill>
                <a:latin typeface="Arial" panose="020B0604020202020204" pitchFamily="34" charset="0"/>
                <a:cs typeface="Arial" panose="020B0604020202020204" pitchFamily="34" charset="0"/>
              </a:rPr>
              <a:t>The Needs Led Approach is a collaborative approach between children, families, settings and other professionals. The Neurodevelopmental Pathway and local parent carer groups work closely together to support you to achieve this.</a:t>
            </a:r>
          </a:p>
        </p:txBody>
      </p:sp>
      <p:sp>
        <p:nvSpPr>
          <p:cNvPr id="2" name="TextBox 1">
            <a:extLst>
              <a:ext uri="{FF2B5EF4-FFF2-40B4-BE49-F238E27FC236}">
                <a16:creationId xmlns:a16="http://schemas.microsoft.com/office/drawing/2014/main" id="{7399DC7C-66A2-73A5-0C7F-4396441DAD31}"/>
              </a:ext>
            </a:extLst>
          </p:cNvPr>
          <p:cNvSpPr txBox="1"/>
          <p:nvPr/>
        </p:nvSpPr>
        <p:spPr>
          <a:xfrm>
            <a:off x="2696304" y="1781415"/>
            <a:ext cx="8710025" cy="1569660"/>
          </a:xfrm>
          <a:prstGeom prst="rect">
            <a:avLst/>
          </a:prstGeom>
          <a:noFill/>
        </p:spPr>
        <p:txBody>
          <a:bodyPr wrap="square" rtlCol="0">
            <a:spAutoFit/>
          </a:bodyPr>
          <a:lstStyle/>
          <a:p>
            <a:r>
              <a:rPr lang="en-GB" sz="1600" b="1" dirty="0">
                <a:solidFill>
                  <a:schemeClr val="tx1">
                    <a:lumMod val="50000"/>
                  </a:schemeClr>
                </a:solidFill>
                <a:latin typeface="Arial" panose="020B0604020202020204" pitchFamily="34" charset="0"/>
                <a:cs typeface="Arial" panose="020B0604020202020204" pitchFamily="34" charset="0"/>
              </a:rPr>
              <a:t>New Referral Process</a:t>
            </a:r>
          </a:p>
          <a:p>
            <a:r>
              <a:rPr lang="en-GB" sz="1600" dirty="0">
                <a:solidFill>
                  <a:schemeClr val="tx1">
                    <a:lumMod val="50000"/>
                  </a:schemeClr>
                </a:solidFill>
                <a:latin typeface="Arial" panose="020B0604020202020204" pitchFamily="34" charset="0"/>
                <a:cs typeface="Arial" panose="020B0604020202020204" pitchFamily="34" charset="0"/>
              </a:rPr>
              <a:t>Understanding and meeting needs must be central to the referral process. The Needs Led Approach replaces previous referral pathways for autism and ADHD assessments in B&amp;NES and Wiltshire from 1</a:t>
            </a:r>
            <a:r>
              <a:rPr lang="en-GB" sz="1600" baseline="30000" dirty="0">
                <a:solidFill>
                  <a:schemeClr val="tx1">
                    <a:lumMod val="50000"/>
                  </a:schemeClr>
                </a:solidFill>
                <a:latin typeface="Arial" panose="020B0604020202020204" pitchFamily="34" charset="0"/>
                <a:cs typeface="Arial" panose="020B0604020202020204" pitchFamily="34" charset="0"/>
              </a:rPr>
              <a:t>st</a:t>
            </a:r>
            <a:r>
              <a:rPr lang="en-GB" sz="1600" dirty="0">
                <a:solidFill>
                  <a:schemeClr val="tx1">
                    <a:lumMod val="50000"/>
                  </a:schemeClr>
                </a:solidFill>
                <a:latin typeface="Arial" panose="020B0604020202020204" pitchFamily="34" charset="0"/>
                <a:cs typeface="Arial" panose="020B0604020202020204" pitchFamily="34" charset="0"/>
              </a:rPr>
              <a:t> January 2025.</a:t>
            </a:r>
          </a:p>
          <a:p>
            <a:endParaRPr lang="en-GB" sz="1600" dirty="0">
              <a:solidFill>
                <a:schemeClr val="tx1">
                  <a:lumMod val="50000"/>
                </a:schemeClr>
              </a:solidFill>
              <a:latin typeface="Arial" panose="020B0604020202020204" pitchFamily="34" charset="0"/>
              <a:cs typeface="Arial" panose="020B0604020202020204" pitchFamily="34" charset="0"/>
            </a:endParaRPr>
          </a:p>
          <a:p>
            <a:endParaRPr lang="en-GB" sz="1600" dirty="0">
              <a:solidFill>
                <a:schemeClr val="tx1">
                  <a:lumMod val="50000"/>
                </a:schemeClr>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086E17F-7BE7-E895-5691-05F17B6A00BF}"/>
              </a:ext>
            </a:extLst>
          </p:cNvPr>
          <p:cNvSpPr txBox="1"/>
          <p:nvPr/>
        </p:nvSpPr>
        <p:spPr>
          <a:xfrm>
            <a:off x="2696303" y="4492166"/>
            <a:ext cx="8710025" cy="1077218"/>
          </a:xfrm>
          <a:prstGeom prst="rect">
            <a:avLst/>
          </a:prstGeom>
          <a:noFill/>
        </p:spPr>
        <p:txBody>
          <a:bodyPr wrap="square" rtlCol="0">
            <a:spAutoFit/>
          </a:bodyPr>
          <a:lstStyle/>
          <a:p>
            <a:r>
              <a:rPr lang="en-GB" sz="1600" b="1" dirty="0">
                <a:solidFill>
                  <a:schemeClr val="tx1">
                    <a:lumMod val="50000"/>
                  </a:schemeClr>
                </a:solidFill>
                <a:latin typeface="Arial" panose="020B0604020202020204" pitchFamily="34" charset="0"/>
                <a:cs typeface="Arial" panose="020B0604020202020204" pitchFamily="34" charset="0"/>
              </a:rPr>
              <a:t>Needs-Led- </a:t>
            </a:r>
            <a:r>
              <a:rPr lang="en-GB" sz="1600" dirty="0">
                <a:solidFill>
                  <a:schemeClr val="tx1">
                    <a:lumMod val="50000"/>
                  </a:schemeClr>
                </a:solidFill>
                <a:latin typeface="Arial" panose="020B0604020202020204" pitchFamily="34" charset="0"/>
                <a:cs typeface="Arial" panose="020B0604020202020204" pitchFamily="34" charset="0"/>
              </a:rPr>
              <a:t>Informed by the Neurodiversity Paradigm</a:t>
            </a:r>
          </a:p>
          <a:p>
            <a:r>
              <a:rPr lang="en-GB" sz="1600" dirty="0">
                <a:solidFill>
                  <a:schemeClr val="tx1">
                    <a:lumMod val="50000"/>
                  </a:schemeClr>
                </a:solidFill>
                <a:latin typeface="Arial" panose="020B0604020202020204" pitchFamily="34" charset="0"/>
                <a:cs typeface="Arial" panose="020B0604020202020204" pitchFamily="34" charset="0"/>
              </a:rPr>
              <a:t>If we can understand and support needs, this will lead to improved outcomes for children and their families  </a:t>
            </a:r>
          </a:p>
          <a:p>
            <a:endParaRPr lang="en-GB" sz="1600" dirty="0">
              <a:solidFill>
                <a:schemeClr val="tx1">
                  <a:lumMod val="50000"/>
                </a:schemeClr>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794C3BF8-B789-ABC9-8EC6-6170C4F7A7AC}"/>
              </a:ext>
            </a:extLst>
          </p:cNvPr>
          <p:cNvPicPr>
            <a:picLocks noChangeAspect="1"/>
          </p:cNvPicPr>
          <p:nvPr/>
        </p:nvPicPr>
        <p:blipFill>
          <a:blip r:embed="rId3"/>
          <a:stretch>
            <a:fillRect/>
          </a:stretch>
        </p:blipFill>
        <p:spPr>
          <a:xfrm>
            <a:off x="1387401" y="3091427"/>
            <a:ext cx="1099839" cy="1077218"/>
          </a:xfrm>
          <a:prstGeom prst="rect">
            <a:avLst/>
          </a:prstGeom>
        </p:spPr>
      </p:pic>
      <p:pic>
        <p:nvPicPr>
          <p:cNvPr id="11" name="Picture 10" descr="A black screen with a white paper and blue arrows&#10;&#10;Description automatically generated">
            <a:extLst>
              <a:ext uri="{FF2B5EF4-FFF2-40B4-BE49-F238E27FC236}">
                <a16:creationId xmlns:a16="http://schemas.microsoft.com/office/drawing/2014/main" id="{05B56F30-A467-461C-A605-66A74A5E0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653" y="1595151"/>
            <a:ext cx="1333333" cy="1276190"/>
          </a:xfrm>
          <a:prstGeom prst="rect">
            <a:avLst/>
          </a:prstGeom>
        </p:spPr>
      </p:pic>
      <p:pic>
        <p:nvPicPr>
          <p:cNvPr id="12" name="Picture 11">
            <a:extLst>
              <a:ext uri="{FF2B5EF4-FFF2-40B4-BE49-F238E27FC236}">
                <a16:creationId xmlns:a16="http://schemas.microsoft.com/office/drawing/2014/main" id="{461F9EFE-6E59-75B6-1D74-204250D31E26}"/>
              </a:ext>
            </a:extLst>
          </p:cNvPr>
          <p:cNvPicPr>
            <a:picLocks noChangeAspect="1"/>
          </p:cNvPicPr>
          <p:nvPr/>
        </p:nvPicPr>
        <p:blipFill>
          <a:blip r:embed="rId5"/>
          <a:stretch>
            <a:fillRect/>
          </a:stretch>
        </p:blipFill>
        <p:spPr>
          <a:xfrm flipH="1">
            <a:off x="1279945" y="4382055"/>
            <a:ext cx="1099839" cy="1089492"/>
          </a:xfrm>
          <a:prstGeom prst="rect">
            <a:avLst/>
          </a:prstGeom>
        </p:spPr>
      </p:pic>
    </p:spTree>
    <p:extLst>
      <p:ext uri="{BB962C8B-B14F-4D97-AF65-F5344CB8AC3E}">
        <p14:creationId xmlns:p14="http://schemas.microsoft.com/office/powerpoint/2010/main" val="1593737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BFDB09-DEFE-93AD-27B3-A8B130B9555D}"/>
              </a:ext>
            </a:extLst>
          </p:cNvPr>
          <p:cNvSpPr>
            <a:spLocks noGrp="1"/>
          </p:cNvSpPr>
          <p:nvPr>
            <p:ph type="title"/>
          </p:nvPr>
        </p:nvSpPr>
        <p:spPr/>
        <p:txBody>
          <a:bodyPr/>
          <a:lstStyle/>
          <a:p>
            <a:r>
              <a:rPr lang="en-GB" dirty="0"/>
              <a:t>Key Principles  </a:t>
            </a:r>
          </a:p>
        </p:txBody>
      </p:sp>
      <p:pic>
        <p:nvPicPr>
          <p:cNvPr id="6" name="Picture 5">
            <a:extLst>
              <a:ext uri="{FF2B5EF4-FFF2-40B4-BE49-F238E27FC236}">
                <a16:creationId xmlns:a16="http://schemas.microsoft.com/office/drawing/2014/main" id="{53F96BA9-03DF-4A13-EC63-414DF05215E1}"/>
              </a:ext>
            </a:extLst>
          </p:cNvPr>
          <p:cNvPicPr>
            <a:picLocks noChangeAspect="1"/>
          </p:cNvPicPr>
          <p:nvPr/>
        </p:nvPicPr>
        <p:blipFill>
          <a:blip r:embed="rId3"/>
          <a:stretch>
            <a:fillRect/>
          </a:stretch>
        </p:blipFill>
        <p:spPr>
          <a:xfrm>
            <a:off x="2105291" y="1198133"/>
            <a:ext cx="7981418" cy="4461734"/>
          </a:xfrm>
          <a:prstGeom prst="rect">
            <a:avLst/>
          </a:prstGeom>
        </p:spPr>
      </p:pic>
      <p:sp>
        <p:nvSpPr>
          <p:cNvPr id="8" name="TextBox 7">
            <a:extLst>
              <a:ext uri="{FF2B5EF4-FFF2-40B4-BE49-F238E27FC236}">
                <a16:creationId xmlns:a16="http://schemas.microsoft.com/office/drawing/2014/main" id="{FF04DE9A-33AB-2759-1E1F-779AB12C9956}"/>
              </a:ext>
            </a:extLst>
          </p:cNvPr>
          <p:cNvSpPr txBox="1"/>
          <p:nvPr/>
        </p:nvSpPr>
        <p:spPr>
          <a:xfrm>
            <a:off x="7244862" y="6169709"/>
            <a:ext cx="4689230"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Source: Survey of schools for Partnership of the Inclusion of Neurodiversity in Schools, November 2024</a:t>
            </a:r>
          </a:p>
        </p:txBody>
      </p:sp>
    </p:spTree>
    <p:extLst>
      <p:ext uri="{BB962C8B-B14F-4D97-AF65-F5344CB8AC3E}">
        <p14:creationId xmlns:p14="http://schemas.microsoft.com/office/powerpoint/2010/main" val="154478122"/>
      </p:ext>
    </p:extLst>
  </p:cSld>
  <p:clrMapOvr>
    <a:masterClrMapping/>
  </p:clrMapOvr>
</p:sld>
</file>

<file path=ppt/theme/theme1.xml><?xml version="1.0" encoding="utf-8"?>
<a:theme xmlns:a="http://schemas.openxmlformats.org/drawingml/2006/main" name="HCRG_Colour">
  <a:themeElements>
    <a:clrScheme name="HCRG">
      <a:dk1>
        <a:srgbClr val="3C3C3B"/>
      </a:dk1>
      <a:lt1>
        <a:srgbClr val="FFFFFF"/>
      </a:lt1>
      <a:dk2>
        <a:srgbClr val="44546A"/>
      </a:dk2>
      <a:lt2>
        <a:srgbClr val="E7E6E6"/>
      </a:lt2>
      <a:accent1>
        <a:srgbClr val="B52059"/>
      </a:accent1>
      <a:accent2>
        <a:srgbClr val="882038"/>
      </a:accent2>
      <a:accent3>
        <a:srgbClr val="282F38"/>
      </a:accent3>
      <a:accent4>
        <a:srgbClr val="2E4E9C"/>
      </a:accent4>
      <a:accent5>
        <a:srgbClr val="F39204"/>
      </a:accent5>
      <a:accent6>
        <a:srgbClr val="B7202C"/>
      </a:accent6>
      <a:hlink>
        <a:srgbClr val="B52059"/>
      </a:hlink>
      <a:folHlink>
        <a:srgbClr val="B520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CRG_PP_Template_Corporate_V2" id="{6FCAF876-5285-1343-9ED7-6CC5BF218C1D}" vid="{58862C84-8E95-0A46-8D92-8A16B06094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76C9F910FED8498A2D61A97CE2412D" ma:contentTypeVersion="13" ma:contentTypeDescription="Create a new document." ma:contentTypeScope="" ma:versionID="fc91608294c2262a89ff8d010ae07037">
  <xsd:schema xmlns:xsd="http://www.w3.org/2001/XMLSchema" xmlns:xs="http://www.w3.org/2001/XMLSchema" xmlns:p="http://schemas.microsoft.com/office/2006/metadata/properties" xmlns:ns2="84753cb1-c428-48d8-a8c5-d0f3c439875e" xmlns:ns3="6acc6900-8613-4e2c-a36c-8c15fca13887" targetNamespace="http://schemas.microsoft.com/office/2006/metadata/properties" ma:root="true" ma:fieldsID="a9116360ca4e03992605d60193a13d36" ns2:_="" ns3:_="">
    <xsd:import namespace="84753cb1-c428-48d8-a8c5-d0f3c439875e"/>
    <xsd:import namespace="6acc6900-8613-4e2c-a36c-8c15fca1388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3:SharedWithUsers" minOccurs="0"/>
                <xsd:element ref="ns3:SharedWithDetails" minOccurs="0"/>
                <xsd:element ref="ns2:MediaServiceOCR"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753cb1-c428-48d8-a8c5-d0f3c43987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acc6900-8613-4e2c-a36c-8c15fca1388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FEFAD29-A518-46BB-8140-19EDF103F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753cb1-c428-48d8-a8c5-d0f3c439875e"/>
    <ds:schemaRef ds:uri="6acc6900-8613-4e2c-a36c-8c15fca138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D6C2A8F-CBB6-4454-8391-435AB22CCB61}">
  <ds:schemaRefs>
    <ds:schemaRef ds:uri="http://schemas.microsoft.com/sharepoint/v3/contenttype/forms"/>
  </ds:schemaRefs>
</ds:datastoreItem>
</file>

<file path=customXml/itemProps3.xml><?xml version="1.0" encoding="utf-8"?>
<ds:datastoreItem xmlns:ds="http://schemas.openxmlformats.org/officeDocument/2006/customXml" ds:itemID="{977C930F-AE6A-43DE-BC94-55CFDCAA89AF}">
  <ds:schemaRefs>
    <ds:schemaRef ds:uri="http://purl.org/dc/terms/"/>
    <ds:schemaRef ds:uri="http://purl.org/dc/dcmitype/"/>
    <ds:schemaRef ds:uri="http://schemas.microsoft.com/office/2006/metadata/properties"/>
    <ds:schemaRef ds:uri="http://schemas.microsoft.com/office/2006/documentManagement/types"/>
    <ds:schemaRef ds:uri="http://purl.org/dc/elements/1.1/"/>
    <ds:schemaRef ds:uri="http://www.w3.org/XML/1998/namespace"/>
    <ds:schemaRef ds:uri="http://schemas.openxmlformats.org/package/2006/metadata/core-properties"/>
    <ds:schemaRef ds:uri="6acc6900-8613-4e2c-a36c-8c15fca13887"/>
    <ds:schemaRef ds:uri="http://schemas.microsoft.com/office/infopath/2007/PartnerControls"/>
    <ds:schemaRef ds:uri="84753cb1-c428-48d8-a8c5-d0f3c439875e"/>
  </ds:schemaRefs>
</ds:datastoreItem>
</file>

<file path=docProps/app.xml><?xml version="1.0" encoding="utf-8"?>
<Properties xmlns="http://schemas.openxmlformats.org/officeDocument/2006/extended-properties" xmlns:vt="http://schemas.openxmlformats.org/officeDocument/2006/docPropsVTypes">
  <Template>HCRG Care Group Powerpoint Template (2)</Template>
  <TotalTime>4353</TotalTime>
  <Words>7218</Words>
  <Application>Microsoft Office PowerPoint</Application>
  <PresentationFormat>Widescreen</PresentationFormat>
  <Paragraphs>569</Paragraphs>
  <Slides>72</Slides>
  <Notes>39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72</vt:i4>
      </vt:variant>
    </vt:vector>
  </HeadingPairs>
  <TitlesOfParts>
    <vt:vector size="83" baseType="lpstr">
      <vt:lpstr>Aptos</vt:lpstr>
      <vt:lpstr>Aptos Display</vt:lpstr>
      <vt:lpstr>Arial</vt:lpstr>
      <vt:lpstr>Arial Nova</vt:lpstr>
      <vt:lpstr>Avenir Book</vt:lpstr>
      <vt:lpstr>Avenir Heavy</vt:lpstr>
      <vt:lpstr>Calibri</vt:lpstr>
      <vt:lpstr>Ink Free</vt:lpstr>
      <vt:lpstr>Symbol</vt:lpstr>
      <vt:lpstr>HCRG_Colour</vt:lpstr>
      <vt:lpstr>Office Theme</vt:lpstr>
      <vt:lpstr>Understanding and Supporting Needs Associated with Possible Neurodivergence  A Needs Led Approach for B&amp;NES and Wiltshire based on the Portsmouth Profile Tool  Sarah Robins- Professional Lead, Neurodevelopmental Pathway November 2024</vt:lpstr>
      <vt:lpstr>A New Approach</vt:lpstr>
      <vt:lpstr>Plan</vt:lpstr>
      <vt:lpstr>How this Training Works </vt:lpstr>
      <vt:lpstr>Aims</vt:lpstr>
      <vt:lpstr>Context  </vt:lpstr>
      <vt:lpstr>Context  </vt:lpstr>
      <vt:lpstr>Key Principles  </vt:lpstr>
      <vt:lpstr>Key Principles  </vt:lpstr>
      <vt:lpstr>Needs Led Profiling Understanding and Identifying Needs  ‘[The Needs Led Profile] has enabled teachers to pinpoint additional needs when they can’t quite put their finger on what is going on’  SENCo feedback from the pilot project- May 2024  ‘We have really felt like we have been listened to and heard! Nothing was too much and no question was unanswered. I am grateful that [child] was brought onboard to the meetings’  Parent feedback from the pilot project- October 2024</vt:lpstr>
      <vt:lpstr>PowerPoint Presentation</vt:lpstr>
      <vt:lpstr>PowerPoint Presentation</vt:lpstr>
      <vt:lpstr>PowerPoint Presentation</vt:lpstr>
      <vt:lpstr>Neurodiversity in Life</vt:lpstr>
      <vt:lpstr>PowerPoint Presentation</vt:lpstr>
      <vt:lpstr>Neurodiversity in Life- Possible Needs</vt:lpstr>
      <vt:lpstr>Neurodivergence</vt:lpstr>
      <vt:lpstr>PowerPoint Presentation</vt:lpstr>
      <vt:lpstr>Possible ND Strengths</vt:lpstr>
      <vt:lpstr>Possible ND Needs</vt:lpstr>
      <vt:lpstr>  How to use the Needs Led Approach Kit</vt:lpstr>
      <vt:lpstr>Aims of Using the Needs Led Approach</vt:lpstr>
      <vt:lpstr>Identifying Needs using the Needs Led Approach- What you need:</vt:lpstr>
      <vt:lpstr>Before you start</vt:lpstr>
      <vt:lpstr>Overview</vt:lpstr>
      <vt:lpstr>Identifying Needs using the Needs Led Approach- Level 1</vt:lpstr>
      <vt:lpstr>Identifying Needs using the Needs Led Approach- Observation Tables</vt:lpstr>
      <vt:lpstr>Identifying Needs using the Needs Led Approach- Observation Tables</vt:lpstr>
      <vt:lpstr>Identifying Needs using the Needs Led Approach- Observation Tables</vt:lpstr>
      <vt:lpstr>Identifying Needs using the Needs Led Approach- Observation Tables</vt:lpstr>
      <vt:lpstr>Identifying Needs using the Needs Led Approach- Observation Tables</vt:lpstr>
      <vt:lpstr>Identifying Needs using the Needs Led Approach- Observation Tables</vt:lpstr>
      <vt:lpstr>Identifying Needs using the Needs Led Approach- Observation Tables</vt:lpstr>
      <vt:lpstr>Identifying Needs using the Needs Led Approach- Observation Tables</vt:lpstr>
      <vt:lpstr>Activity- Identifying Needs using the Needs Led Approach- Observation Tables</vt:lpstr>
      <vt:lpstr>Example Slider</vt:lpstr>
      <vt:lpstr>Activity- Identifying Needs using the Needs Led Approach- Observation Tables</vt:lpstr>
      <vt:lpstr>Activity- Identifying Needs using the Needs Led Approach- Sliders</vt:lpstr>
      <vt:lpstr>Questions and Comments- Using Observation Tables</vt:lpstr>
      <vt:lpstr>Identifying Needs using the Needs Led Approach- Level 2</vt:lpstr>
      <vt:lpstr>Identifying Needs using the Needs Led Approach- Level 3</vt:lpstr>
      <vt:lpstr>Identifying Needs using the Needs Led Approach- Level 3</vt:lpstr>
      <vt:lpstr>What if Referral for ND Assessment is Recommended at Level 3?</vt:lpstr>
      <vt:lpstr>PowerPoint Presentation</vt:lpstr>
      <vt:lpstr>  How to create a meaningful Action Plan </vt:lpstr>
      <vt:lpstr>Ordinarily Available Provision</vt:lpstr>
      <vt:lpstr>PowerPoint Presentation</vt:lpstr>
      <vt:lpstr>Creating a Meaningful Action Plan What you need:</vt:lpstr>
      <vt:lpstr>Key Principles- Collaborate</vt:lpstr>
      <vt:lpstr>Key Principles- Empower</vt:lpstr>
      <vt:lpstr>Key Principles- Communicate</vt:lpstr>
      <vt:lpstr>Key Principles- Identify Opportunities</vt:lpstr>
      <vt:lpstr>Key Principles- Be Realistic</vt:lpstr>
      <vt:lpstr>Key Principles- Ask for Help</vt:lpstr>
      <vt:lpstr>Parent Carer Support  </vt:lpstr>
      <vt:lpstr>Finding out about Autism</vt:lpstr>
      <vt:lpstr>Finding out about Autism</vt:lpstr>
      <vt:lpstr>Finding out about ADHD</vt:lpstr>
      <vt:lpstr>ND Pathway Website </vt:lpstr>
      <vt:lpstr>  Case Study</vt:lpstr>
      <vt:lpstr>Case Study- Aysha</vt:lpstr>
      <vt:lpstr>Case Study- Aysha</vt:lpstr>
      <vt:lpstr>Case Study- Aaron</vt:lpstr>
      <vt:lpstr>Case Study- Aaron</vt:lpstr>
      <vt:lpstr>  FAQs</vt:lpstr>
      <vt:lpstr>Frequently Asked Questions  Working with parent-carers</vt:lpstr>
      <vt:lpstr>Frequently Asked Questions  Working with parent-carers</vt:lpstr>
      <vt:lpstr>Frequently Asked Questions  The Profile Kit</vt:lpstr>
      <vt:lpstr>Frequently Asked Questions Access to Support </vt:lpstr>
      <vt:lpstr>Frequently Asked Questions  Assessment with ND Pathway</vt:lpstr>
      <vt:lpstr>Resources </vt:lpstr>
      <vt:lpstr>Useful contact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dc:title>
  <dc:creator>Sarah Hanlon (Wiltshire)</dc:creator>
  <cp:lastModifiedBy>Anastasia Beverley (Wiltshire)</cp:lastModifiedBy>
  <cp:revision>157</cp:revision>
  <dcterms:created xsi:type="dcterms:W3CDTF">2022-03-31T08:59:31Z</dcterms:created>
  <dcterms:modified xsi:type="dcterms:W3CDTF">2025-10-01T10:44:20Z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0x0101001876C9F910FED8498A2D61A97CE2412D</vt:lpwstr>
  </property>
</Properties>
</file>